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9" r:id="rId3"/>
    <p:sldId id="284" r:id="rId4"/>
    <p:sldId id="278" r:id="rId5"/>
    <p:sldId id="277" r:id="rId6"/>
    <p:sldId id="280" r:id="rId7"/>
    <p:sldId id="273" r:id="rId8"/>
    <p:sldId id="282" r:id="rId9"/>
    <p:sldId id="285" r:id="rId10"/>
    <p:sldId id="281" r:id="rId11"/>
    <p:sldId id="283" r:id="rId12"/>
    <p:sldId id="260" r:id="rId13"/>
    <p:sldId id="286" r:id="rId14"/>
    <p:sldId id="287" r:id="rId15"/>
    <p:sldId id="28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3" d="100"/>
          <a:sy n="73" d="100"/>
        </p:scale>
        <p:origin x="6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nl-NL"/>
              <a:t>Klik om de stijl te bewerken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cxnSp>
        <p:nvCxnSpPr>
          <p:cNvPr id="13" name="Straight Connector 12"/>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nl-NL"/>
              <a:t>Klik om de stijl te bewerken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cxnSp>
        <p:nvCxnSpPr>
          <p:cNvPr id="8" name="Straight Connector 7"/>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nl-NL"/>
              <a:t>Klik om de stijl te bewerken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5A61015F-7CC6-4D0A-9D87-873EA4C304CC}" type="datetimeFigureOut">
              <a:rPr lang="en-US" dirty="0"/>
              <a:t>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nl-NL"/>
              <a:t>Klik om de stijl te bewerken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de stijl te bewerken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1024128" y="2967788"/>
            <a:ext cx="4754880" cy="334157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nl-NL"/>
              <a:t>Klik om de modelstijlen te bewerken</a:t>
            </a:r>
          </a:p>
        </p:txBody>
      </p:sp>
      <p:sp>
        <p:nvSpPr>
          <p:cNvPr id="6" name="Content Placeholder 5"/>
          <p:cNvSpPr>
            <a:spLocks noGrp="1"/>
          </p:cNvSpPr>
          <p:nvPr>
            <p:ph sz="quarter" idx="4"/>
          </p:nvPr>
        </p:nvSpPr>
        <p:spPr>
          <a:xfrm>
            <a:off x="5990888" y="2967788"/>
            <a:ext cx="4754880" cy="334157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nl-NL"/>
              <a:t>Klik om de stijl te bewerken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05C68B11-C5A8-448C-8CE9-B1A273C79CFC}" type="datetimeFigureOut">
              <a:rPr lang="en-US" dirty="0"/>
              <a:t>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nl-NL"/>
              <a:t>Klik om de stijl te bewerken</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C7616CA0-919D-4A49-9C8A-62FDFB3A5183}" type="datetimeFigureOut">
              <a:rPr lang="en-US" dirty="0"/>
              <a:t>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‹nr.›</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1/8/2018</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‹nr.›</a:t>
            </a:fld>
            <a:endParaRPr lang="en-US" dirty="0"/>
          </a:p>
        </p:txBody>
      </p:sp>
      <p:cxnSp>
        <p:nvCxnSpPr>
          <p:cNvPr id="8" name="Straight Connector 7"/>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video" Target="https://www.youtube.com/embed/yyIFzRs4qQ8"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18.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9.xml"/><Relationship Id="rId1" Type="http://schemas.openxmlformats.org/officeDocument/2006/relationships/video" Target="https://www.youtube.com/embed/2uCyhMf_iDE?start=1.0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sz="8800" dirty="0">
                <a:solidFill>
                  <a:schemeClr val="accent2">
                    <a:lumMod val="40000"/>
                    <a:lumOff val="60000"/>
                  </a:schemeClr>
                </a:solidFill>
              </a:rPr>
              <a:t>licht</a:t>
            </a:r>
            <a:r>
              <a:rPr lang="nl-NL" dirty="0">
                <a:solidFill>
                  <a:schemeClr val="accent2">
                    <a:lumMod val="40000"/>
                    <a:lumOff val="60000"/>
                  </a:schemeClr>
                </a:solidFill>
              </a:rPr>
              <a:t> </a:t>
            </a:r>
            <a:r>
              <a:rPr lang="nl-NL" dirty="0"/>
              <a:t> </a:t>
            </a:r>
          </a:p>
        </p:txBody>
      </p:sp>
      <p:sp>
        <p:nvSpPr>
          <p:cNvPr id="3" name="Ondertitel 2"/>
          <p:cNvSpPr>
            <a:spLocks noGrp="1"/>
          </p:cNvSpPr>
          <p:nvPr>
            <p:ph type="subTitle" idx="1"/>
          </p:nvPr>
        </p:nvSpPr>
        <p:spPr/>
        <p:txBody>
          <a:bodyPr>
            <a:normAutofit/>
          </a:bodyPr>
          <a:lstStyle/>
          <a:p>
            <a:r>
              <a:rPr lang="nl-NL" sz="3200" dirty="0">
                <a:solidFill>
                  <a:srgbClr val="FFFF00"/>
                </a:solidFill>
              </a:rPr>
              <a:t>Wat doet licht?     </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7099" y="1398459"/>
            <a:ext cx="5055326" cy="2373537"/>
          </a:xfrm>
          <a:prstGeom prst="rect">
            <a:avLst/>
          </a:prstGeom>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808" y="1398458"/>
            <a:ext cx="4717217" cy="2373537"/>
          </a:xfrm>
          <a:prstGeom prst="rect">
            <a:avLst/>
          </a:prstGeom>
        </p:spPr>
      </p:pic>
    </p:spTree>
    <p:extLst>
      <p:ext uri="{BB962C8B-B14F-4D97-AF65-F5344CB8AC3E}">
        <p14:creationId xmlns:p14="http://schemas.microsoft.com/office/powerpoint/2010/main" val="2979392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normAutofit/>
          </a:bodyPr>
          <a:lstStyle/>
          <a:p>
            <a:r>
              <a:rPr lang="nl-NL" sz="8000" dirty="0"/>
              <a:t>impressionisme</a:t>
            </a:r>
          </a:p>
        </p:txBody>
      </p:sp>
      <p:sp>
        <p:nvSpPr>
          <p:cNvPr id="8" name="Tijdelijke aanduiding voor tekst 7"/>
          <p:cNvSpPr>
            <a:spLocks noGrp="1"/>
          </p:cNvSpPr>
          <p:nvPr>
            <p:ph type="body" idx="1"/>
          </p:nvPr>
        </p:nvSpPr>
        <p:spPr>
          <a:xfrm>
            <a:off x="8610600" y="5212080"/>
            <a:ext cx="3200400" cy="1063958"/>
          </a:xfrm>
        </p:spPr>
        <p:txBody>
          <a:bodyPr>
            <a:noAutofit/>
          </a:bodyPr>
          <a:lstStyle/>
          <a:p>
            <a:r>
              <a:rPr lang="fr-FR" sz="2000" b="1" dirty="0">
                <a:solidFill>
                  <a:schemeClr val="accent2">
                    <a:lumMod val="50000"/>
                  </a:schemeClr>
                </a:solidFill>
              </a:rPr>
              <a:t>Dans </a:t>
            </a:r>
            <a:r>
              <a:rPr lang="fr-FR" sz="2000" b="1" dirty="0" err="1">
                <a:solidFill>
                  <a:schemeClr val="accent2">
                    <a:lumMod val="50000"/>
                  </a:schemeClr>
                </a:solidFill>
              </a:rPr>
              <a:t>bij</a:t>
            </a:r>
            <a:r>
              <a:rPr lang="fr-FR" sz="2000" b="1" dirty="0">
                <a:solidFill>
                  <a:schemeClr val="accent2">
                    <a:lumMod val="50000"/>
                  </a:schemeClr>
                </a:solidFill>
              </a:rPr>
              <a:t> Le Moulin de la Galette (1876) </a:t>
            </a:r>
          </a:p>
          <a:p>
            <a:r>
              <a:rPr lang="fr-FR" sz="2000" b="1" dirty="0" err="1">
                <a:solidFill>
                  <a:schemeClr val="accent2">
                    <a:lumMod val="50000"/>
                  </a:schemeClr>
                </a:solidFill>
              </a:rPr>
              <a:t>door</a:t>
            </a:r>
            <a:r>
              <a:rPr lang="fr-FR" sz="2000" b="1" dirty="0">
                <a:solidFill>
                  <a:schemeClr val="accent2">
                    <a:lumMod val="50000"/>
                  </a:schemeClr>
                </a:solidFill>
              </a:rPr>
              <a:t> Pierre Auguste Renoir</a:t>
            </a:r>
            <a:endParaRPr lang="nl-NL" sz="2000" b="1" dirty="0">
              <a:solidFill>
                <a:schemeClr val="accent2">
                  <a:lumMod val="50000"/>
                </a:schemeClr>
              </a:solidFill>
            </a:endParaRPr>
          </a:p>
        </p:txBody>
      </p:sp>
      <p:sp>
        <p:nvSpPr>
          <p:cNvPr id="9" name="Tekstvak 8"/>
          <p:cNvSpPr txBox="1"/>
          <p:nvPr/>
        </p:nvSpPr>
        <p:spPr>
          <a:xfrm>
            <a:off x="457200" y="470263"/>
            <a:ext cx="11247120" cy="3840480"/>
          </a:xfrm>
          <a:prstGeom prst="rect">
            <a:avLst/>
          </a:prstGeom>
          <a:noFill/>
        </p:spPr>
        <p:txBody>
          <a:bodyPr wrap="square" rtlCol="0">
            <a:spAutoFit/>
          </a:bodyPr>
          <a:lstStyle/>
          <a:p>
            <a:endParaRPr lang="nl-NL" dirty="0"/>
          </a:p>
        </p:txBody>
      </p:sp>
      <p:graphicFrame>
        <p:nvGraphicFramePr>
          <p:cNvPr id="10" name="Tabel 9"/>
          <p:cNvGraphicFramePr>
            <a:graphicFrameLocks noGrp="1"/>
          </p:cNvGraphicFramePr>
          <p:nvPr>
            <p:extLst>
              <p:ext uri="{D42A27DB-BD31-4B8C-83A1-F6EECF244321}">
                <p14:modId xmlns:p14="http://schemas.microsoft.com/office/powerpoint/2010/main" val="3990813828"/>
              </p:ext>
            </p:extLst>
          </p:nvPr>
        </p:nvGraphicFramePr>
        <p:xfrm>
          <a:off x="744582" y="313510"/>
          <a:ext cx="10959737" cy="4236720"/>
        </p:xfrm>
        <a:graphic>
          <a:graphicData uri="http://schemas.openxmlformats.org/drawingml/2006/table">
            <a:tbl>
              <a:tblPr/>
              <a:tblGrid>
                <a:gridCol w="10959737">
                  <a:extLst>
                    <a:ext uri="{9D8B030D-6E8A-4147-A177-3AD203B41FA5}">
                      <a16:colId xmlns:a16="http://schemas.microsoft.com/office/drawing/2014/main" val="1922648526"/>
                    </a:ext>
                  </a:extLst>
                </a:gridCol>
              </a:tblGrid>
              <a:tr h="3997234">
                <a:tc>
                  <a:txBody>
                    <a:bodyPr/>
                    <a:lstStyle/>
                    <a:p>
                      <a:pPr algn="l"/>
                      <a:r>
                        <a:rPr lang="nl-NL" dirty="0">
                          <a:solidFill>
                            <a:schemeClr val="accent2">
                              <a:lumMod val="50000"/>
                            </a:schemeClr>
                          </a:solidFill>
                          <a:effectLst/>
                          <a:latin typeface="Arial" panose="020B0604020202020204" pitchFamily="34" charset="0"/>
                        </a:rPr>
                        <a:t/>
                      </a:r>
                      <a:br>
                        <a:rPr lang="nl-NL" dirty="0">
                          <a:solidFill>
                            <a:schemeClr val="accent2">
                              <a:lumMod val="50000"/>
                            </a:schemeClr>
                          </a:solidFill>
                          <a:effectLst/>
                          <a:latin typeface="Arial" panose="020B0604020202020204" pitchFamily="34" charset="0"/>
                        </a:rPr>
                      </a:br>
                      <a:r>
                        <a:rPr lang="nl-NL" sz="2000" b="1" dirty="0">
                          <a:solidFill>
                            <a:schemeClr val="accent2">
                              <a:lumMod val="50000"/>
                            </a:schemeClr>
                          </a:solidFill>
                          <a:effectLst/>
                          <a:latin typeface="+mn-lt"/>
                        </a:rPr>
                        <a:t>De</a:t>
                      </a:r>
                      <a:r>
                        <a:rPr lang="nl-NL" sz="2000" b="1" baseline="0" dirty="0">
                          <a:solidFill>
                            <a:schemeClr val="accent2">
                              <a:lumMod val="50000"/>
                            </a:schemeClr>
                          </a:solidFill>
                          <a:effectLst/>
                          <a:latin typeface="+mn-lt"/>
                        </a:rPr>
                        <a:t> k</a:t>
                      </a:r>
                      <a:r>
                        <a:rPr lang="nl-NL" sz="2000" b="1" dirty="0">
                          <a:solidFill>
                            <a:schemeClr val="accent2">
                              <a:lumMod val="50000"/>
                            </a:schemeClr>
                          </a:solidFill>
                          <a:effectLst/>
                          <a:latin typeface="+mn-lt"/>
                        </a:rPr>
                        <a:t>unststroming impressionisme</a:t>
                      </a:r>
                      <a:r>
                        <a:rPr lang="nl-NL" sz="2000" dirty="0">
                          <a:solidFill>
                            <a:schemeClr val="accent2">
                              <a:lumMod val="50000"/>
                            </a:schemeClr>
                          </a:solidFill>
                          <a:effectLst/>
                          <a:latin typeface="+mn-lt"/>
                        </a:rPr>
                        <a:t> is ontstaan</a:t>
                      </a:r>
                      <a:r>
                        <a:rPr lang="nl-NL" sz="2000" baseline="0" dirty="0">
                          <a:solidFill>
                            <a:schemeClr val="accent2">
                              <a:lumMod val="50000"/>
                            </a:schemeClr>
                          </a:solidFill>
                          <a:effectLst/>
                          <a:latin typeface="+mn-lt"/>
                        </a:rPr>
                        <a:t> in </a:t>
                      </a:r>
                      <a:r>
                        <a:rPr lang="nl-NL" sz="2000" dirty="0">
                          <a:solidFill>
                            <a:schemeClr val="accent2">
                              <a:lumMod val="50000"/>
                            </a:schemeClr>
                          </a:solidFill>
                          <a:effectLst/>
                          <a:latin typeface="+mn-lt"/>
                        </a:rPr>
                        <a:t>de tweede helft van de negentiende eeuw in Frankrijk. </a:t>
                      </a:r>
                    </a:p>
                    <a:p>
                      <a:pPr algn="l"/>
                      <a:r>
                        <a:rPr lang="nl-NL" sz="2000" dirty="0">
                          <a:solidFill>
                            <a:schemeClr val="accent2">
                              <a:lumMod val="50000"/>
                            </a:schemeClr>
                          </a:solidFill>
                          <a:effectLst/>
                          <a:latin typeface="+mn-lt"/>
                        </a:rPr>
                        <a:t>Kunstenaars</a:t>
                      </a:r>
                      <a:r>
                        <a:rPr lang="nl-NL" sz="2000" baseline="0" dirty="0">
                          <a:solidFill>
                            <a:schemeClr val="accent2">
                              <a:lumMod val="50000"/>
                            </a:schemeClr>
                          </a:solidFill>
                          <a:effectLst/>
                          <a:latin typeface="+mn-lt"/>
                        </a:rPr>
                        <a:t> gingen naar buten en </a:t>
                      </a:r>
                      <a:r>
                        <a:rPr lang="nl-NL" sz="2000" dirty="0">
                          <a:solidFill>
                            <a:schemeClr val="accent2">
                              <a:lumMod val="50000"/>
                            </a:schemeClr>
                          </a:solidFill>
                          <a:effectLst/>
                          <a:latin typeface="+mn-lt"/>
                        </a:rPr>
                        <a:t>ontdekten dat kleuren veranderen door verschillende standen van de zon.</a:t>
                      </a:r>
                    </a:p>
                    <a:p>
                      <a:pPr algn="l"/>
                      <a:r>
                        <a:rPr lang="nl-NL" sz="2000" dirty="0">
                          <a:solidFill>
                            <a:schemeClr val="accent2">
                              <a:lumMod val="50000"/>
                            </a:schemeClr>
                          </a:solidFill>
                          <a:effectLst/>
                          <a:latin typeface="+mn-lt"/>
                        </a:rPr>
                        <a:t>Om een bepaalde kleur, van bijvoorbeeld een korenveld of een boom te bepalen, moesten de schilders snel schilderen. Je ziet eigenlijk meer een </a:t>
                      </a:r>
                      <a:r>
                        <a:rPr lang="nl-NL" sz="2000" b="1" dirty="0">
                          <a:solidFill>
                            <a:schemeClr val="accent2">
                              <a:lumMod val="50000"/>
                            </a:schemeClr>
                          </a:solidFill>
                          <a:effectLst/>
                          <a:latin typeface="+mn-lt"/>
                        </a:rPr>
                        <a:t>indruk</a:t>
                      </a:r>
                      <a:r>
                        <a:rPr lang="nl-NL" sz="2000" dirty="0">
                          <a:solidFill>
                            <a:schemeClr val="accent2">
                              <a:lumMod val="50000"/>
                            </a:schemeClr>
                          </a:solidFill>
                          <a:effectLst/>
                          <a:latin typeface="+mn-lt"/>
                        </a:rPr>
                        <a:t> van iets. Het Franse woord voor indruk is </a:t>
                      </a:r>
                      <a:r>
                        <a:rPr lang="nl-NL" sz="2000" dirty="0" err="1">
                          <a:solidFill>
                            <a:schemeClr val="accent2">
                              <a:lumMod val="50000"/>
                            </a:schemeClr>
                          </a:solidFill>
                          <a:effectLst/>
                          <a:latin typeface="+mn-lt"/>
                        </a:rPr>
                        <a:t>impression</a:t>
                      </a:r>
                      <a:r>
                        <a:rPr lang="nl-NL" sz="2000" dirty="0">
                          <a:solidFill>
                            <a:schemeClr val="accent2">
                              <a:lumMod val="50000"/>
                            </a:schemeClr>
                          </a:solidFill>
                          <a:effectLst/>
                          <a:latin typeface="+mn-lt"/>
                        </a:rPr>
                        <a:t>, vandaar de naam van deze stijl. </a:t>
                      </a:r>
                    </a:p>
                    <a:p>
                      <a:pPr algn="l"/>
                      <a:endParaRPr lang="nl-NL" sz="2000" dirty="0">
                        <a:solidFill>
                          <a:schemeClr val="accent2">
                            <a:lumMod val="50000"/>
                          </a:schemeClr>
                        </a:solidFill>
                        <a:effectLst/>
                        <a:latin typeface="+mn-lt"/>
                      </a:endParaRPr>
                    </a:p>
                    <a:p>
                      <a:pPr algn="l"/>
                      <a:r>
                        <a:rPr lang="nl-NL" sz="2000" b="0" i="0" kern="1200" dirty="0">
                          <a:solidFill>
                            <a:schemeClr val="accent2">
                              <a:lumMod val="50000"/>
                            </a:schemeClr>
                          </a:solidFill>
                          <a:effectLst/>
                          <a:latin typeface="+mn-lt"/>
                          <a:ea typeface="+mn-ea"/>
                          <a:cs typeface="+mn-cs"/>
                        </a:rPr>
                        <a:t>Een aantal belangrijke schilders in Frankrijk waren, Claude Monet, </a:t>
                      </a:r>
                    </a:p>
                    <a:p>
                      <a:pPr algn="l"/>
                      <a:r>
                        <a:rPr lang="nl-NL" sz="2000" b="0" i="0" kern="1200" dirty="0">
                          <a:solidFill>
                            <a:schemeClr val="accent2">
                              <a:lumMod val="50000"/>
                            </a:schemeClr>
                          </a:solidFill>
                          <a:effectLst/>
                          <a:latin typeface="+mn-lt"/>
                          <a:ea typeface="+mn-ea"/>
                          <a:cs typeface="+mn-cs"/>
                        </a:rPr>
                        <a:t>Camille </a:t>
                      </a:r>
                      <a:r>
                        <a:rPr lang="nl-NL" sz="2000" b="0" i="0" kern="1200" dirty="0" err="1">
                          <a:solidFill>
                            <a:schemeClr val="accent2">
                              <a:lumMod val="50000"/>
                            </a:schemeClr>
                          </a:solidFill>
                          <a:effectLst/>
                          <a:latin typeface="+mn-lt"/>
                          <a:ea typeface="+mn-ea"/>
                          <a:cs typeface="+mn-cs"/>
                        </a:rPr>
                        <a:t>Pisarro</a:t>
                      </a:r>
                      <a:r>
                        <a:rPr lang="nl-NL" sz="2000" b="0" i="0" kern="1200" dirty="0">
                          <a:solidFill>
                            <a:schemeClr val="accent2">
                              <a:lumMod val="50000"/>
                            </a:schemeClr>
                          </a:solidFill>
                          <a:effectLst/>
                          <a:latin typeface="+mn-lt"/>
                          <a:ea typeface="+mn-ea"/>
                          <a:cs typeface="+mn-cs"/>
                        </a:rPr>
                        <a:t>, Pierre</a:t>
                      </a:r>
                      <a:r>
                        <a:rPr lang="nl-NL" sz="2000" b="0" i="0" kern="1200" baseline="0" dirty="0">
                          <a:solidFill>
                            <a:schemeClr val="accent2">
                              <a:lumMod val="50000"/>
                            </a:schemeClr>
                          </a:solidFill>
                          <a:effectLst/>
                          <a:latin typeface="+mn-lt"/>
                          <a:ea typeface="+mn-ea"/>
                          <a:cs typeface="+mn-cs"/>
                        </a:rPr>
                        <a:t> </a:t>
                      </a:r>
                      <a:r>
                        <a:rPr lang="nl-NL" sz="2000" b="0" i="0" kern="1200" dirty="0">
                          <a:solidFill>
                            <a:schemeClr val="accent2">
                              <a:lumMod val="50000"/>
                            </a:schemeClr>
                          </a:solidFill>
                          <a:effectLst/>
                          <a:latin typeface="+mn-lt"/>
                          <a:ea typeface="+mn-ea"/>
                          <a:cs typeface="+mn-cs"/>
                        </a:rPr>
                        <a:t>August </a:t>
                      </a:r>
                      <a:r>
                        <a:rPr lang="nl-NL" sz="2000" b="0" i="0" kern="1200" dirty="0" err="1">
                          <a:solidFill>
                            <a:schemeClr val="accent2">
                              <a:lumMod val="50000"/>
                            </a:schemeClr>
                          </a:solidFill>
                          <a:effectLst/>
                          <a:latin typeface="+mn-lt"/>
                          <a:ea typeface="+mn-ea"/>
                          <a:cs typeface="+mn-cs"/>
                        </a:rPr>
                        <a:t>Renoir</a:t>
                      </a:r>
                      <a:r>
                        <a:rPr lang="nl-NL" sz="2000" b="0" i="0" kern="1200" dirty="0">
                          <a:solidFill>
                            <a:schemeClr val="accent2">
                              <a:lumMod val="50000"/>
                            </a:schemeClr>
                          </a:solidFill>
                          <a:effectLst/>
                          <a:latin typeface="+mn-lt"/>
                          <a:ea typeface="+mn-ea"/>
                          <a:cs typeface="+mn-cs"/>
                        </a:rPr>
                        <a:t>.</a:t>
                      </a:r>
                    </a:p>
                    <a:p>
                      <a:pPr algn="l"/>
                      <a:r>
                        <a:rPr lang="nl-NL" sz="2000" b="1" i="0" kern="1200" dirty="0">
                          <a:solidFill>
                            <a:schemeClr val="accent2">
                              <a:lumMod val="50000"/>
                            </a:schemeClr>
                          </a:solidFill>
                          <a:effectLst/>
                          <a:latin typeface="+mn-lt"/>
                          <a:ea typeface="+mn-ea"/>
                          <a:cs typeface="+mn-cs"/>
                        </a:rPr>
                        <a:t>Kenmerken</a:t>
                      </a:r>
                      <a:r>
                        <a:rPr lang="nl-NL" sz="2000" b="0" i="0" kern="1200" dirty="0">
                          <a:solidFill>
                            <a:schemeClr val="accent2">
                              <a:lumMod val="50000"/>
                            </a:schemeClr>
                          </a:solidFill>
                          <a:effectLst/>
                          <a:latin typeface="+mn-lt"/>
                          <a:ea typeface="+mn-ea"/>
                          <a:cs typeface="+mn-cs"/>
                        </a:rPr>
                        <a:t>;</a:t>
                      </a:r>
                    </a:p>
                    <a:p>
                      <a:pPr marL="285750" indent="-285750" algn="l">
                        <a:buFont typeface="Arial" panose="020B0604020202020204" pitchFamily="34" charset="0"/>
                        <a:buChar char="•"/>
                      </a:pPr>
                      <a:r>
                        <a:rPr lang="nl-NL" sz="2000" b="0" i="0" kern="1200" dirty="0">
                          <a:solidFill>
                            <a:schemeClr val="accent2">
                              <a:lumMod val="50000"/>
                            </a:schemeClr>
                          </a:solidFill>
                          <a:effectLst/>
                          <a:latin typeface="+mn-lt"/>
                          <a:ea typeface="+mn-ea"/>
                          <a:cs typeface="+mn-cs"/>
                        </a:rPr>
                        <a:t>de beleving van het moment ('</a:t>
                      </a:r>
                      <a:r>
                        <a:rPr lang="nl-NL" sz="2000" b="1" i="0" kern="1200" dirty="0">
                          <a:solidFill>
                            <a:schemeClr val="accent2">
                              <a:lumMod val="50000"/>
                            </a:schemeClr>
                          </a:solidFill>
                          <a:effectLst/>
                          <a:latin typeface="+mn-lt"/>
                          <a:ea typeface="+mn-ea"/>
                          <a:cs typeface="+mn-cs"/>
                        </a:rPr>
                        <a:t>impressie</a:t>
                      </a:r>
                      <a:r>
                        <a:rPr lang="nl-NL" sz="2000" b="0" i="0" kern="1200" dirty="0">
                          <a:solidFill>
                            <a:schemeClr val="accent2">
                              <a:lumMod val="50000"/>
                            </a:schemeClr>
                          </a:solidFill>
                          <a:effectLst/>
                          <a:latin typeface="+mn-lt"/>
                          <a:ea typeface="+mn-ea"/>
                          <a:cs typeface="+mn-cs"/>
                        </a:rPr>
                        <a:t>')</a:t>
                      </a:r>
                    </a:p>
                    <a:p>
                      <a:pPr marL="285750" indent="-285750" algn="l">
                        <a:buFont typeface="Arial" panose="020B0604020202020204" pitchFamily="34" charset="0"/>
                        <a:buChar char="•"/>
                      </a:pPr>
                      <a:r>
                        <a:rPr lang="nl-NL" sz="2000" b="0" i="0" kern="1200" dirty="0">
                          <a:solidFill>
                            <a:schemeClr val="accent2">
                              <a:lumMod val="50000"/>
                            </a:schemeClr>
                          </a:solidFill>
                          <a:effectLst/>
                          <a:latin typeface="+mn-lt"/>
                          <a:ea typeface="+mn-ea"/>
                          <a:cs typeface="+mn-cs"/>
                        </a:rPr>
                        <a:t>de keuze voor thema's uit het 'moderne leven'</a:t>
                      </a:r>
                    </a:p>
                    <a:p>
                      <a:pPr marL="285750" indent="-285750" algn="l">
                        <a:buFont typeface="Arial" panose="020B0604020202020204" pitchFamily="34" charset="0"/>
                        <a:buChar char="•"/>
                      </a:pPr>
                      <a:r>
                        <a:rPr lang="nl-NL" sz="2000" b="0" i="0" kern="1200" dirty="0">
                          <a:solidFill>
                            <a:schemeClr val="accent2">
                              <a:lumMod val="50000"/>
                            </a:schemeClr>
                          </a:solidFill>
                          <a:effectLst/>
                          <a:latin typeface="+mn-lt"/>
                          <a:ea typeface="+mn-ea"/>
                          <a:cs typeface="+mn-cs"/>
                        </a:rPr>
                        <a:t>de bijzondere aandacht voor lichteffecten en kleur</a:t>
                      </a:r>
                    </a:p>
                    <a:p>
                      <a:pPr marL="285750" indent="-285750" algn="l">
                        <a:buFont typeface="Arial" panose="020B0604020202020204" pitchFamily="34" charset="0"/>
                        <a:buChar char="•"/>
                      </a:pPr>
                      <a:r>
                        <a:rPr lang="nl-NL" sz="2000" b="0" i="0" kern="1200" dirty="0">
                          <a:solidFill>
                            <a:schemeClr val="accent2">
                              <a:lumMod val="50000"/>
                            </a:schemeClr>
                          </a:solidFill>
                          <a:effectLst/>
                          <a:latin typeface="+mn-lt"/>
                          <a:ea typeface="+mn-ea"/>
                          <a:cs typeface="+mn-cs"/>
                        </a:rPr>
                        <a:t>een schetsachtige werkwijze en het werken in de openlucht</a:t>
                      </a:r>
                      <a:endParaRPr lang="nl-NL" sz="2000" dirty="0">
                        <a:solidFill>
                          <a:schemeClr val="accent2">
                            <a:lumMod val="50000"/>
                          </a:schemeClr>
                        </a:solidFill>
                        <a:latin typeface="+mn-lt"/>
                      </a:endParaRPr>
                    </a:p>
                  </a:txBody>
                  <a:tcPr marL="0" marR="0" marT="0" marB="0">
                    <a:lnL>
                      <a:noFill/>
                    </a:lnL>
                    <a:lnR>
                      <a:noFill/>
                    </a:lnR>
                    <a:lnT>
                      <a:noFill/>
                    </a:lnT>
                    <a:lnB>
                      <a:noFill/>
                    </a:lnB>
                  </a:tcPr>
                </a:tc>
                <a:extLst>
                  <a:ext uri="{0D108BD9-81ED-4DB2-BD59-A6C34878D82A}">
                    <a16:rowId xmlns:a16="http://schemas.microsoft.com/office/drawing/2014/main" val="2580918159"/>
                  </a:ext>
                </a:extLst>
              </a:tr>
            </a:tbl>
          </a:graphicData>
        </a:graphic>
      </p:graphicFrame>
      <p:pic>
        <p:nvPicPr>
          <p:cNvPr id="11" name="Afbeelding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4298" y="2039318"/>
            <a:ext cx="3928216" cy="2920819"/>
          </a:xfrm>
          <a:prstGeom prst="rect">
            <a:avLst/>
          </a:prstGeom>
        </p:spPr>
      </p:pic>
    </p:spTree>
    <p:extLst>
      <p:ext uri="{BB962C8B-B14F-4D97-AF65-F5344CB8AC3E}">
        <p14:creationId xmlns:p14="http://schemas.microsoft.com/office/powerpoint/2010/main" val="1306421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yyIFzRs4qQ8"/>
          <p:cNvPicPr>
            <a:picLocks noRot="1" noChangeAspect="1"/>
          </p:cNvPicPr>
          <p:nvPr>
            <a:videoFile r:link="rId1"/>
          </p:nvPr>
        </p:nvPicPr>
        <p:blipFill>
          <a:blip r:embed="rId3"/>
          <a:stretch>
            <a:fillRect/>
          </a:stretch>
        </p:blipFill>
        <p:spPr>
          <a:xfrm>
            <a:off x="5282793" y="1397726"/>
            <a:ext cx="6787287" cy="3817849"/>
          </a:xfrm>
          <a:prstGeom prst="rect">
            <a:avLst/>
          </a:prstGeom>
        </p:spPr>
      </p:pic>
      <p:sp>
        <p:nvSpPr>
          <p:cNvPr id="3" name="Tekstvak 2"/>
          <p:cNvSpPr txBox="1"/>
          <p:nvPr/>
        </p:nvSpPr>
        <p:spPr>
          <a:xfrm>
            <a:off x="169817" y="235131"/>
            <a:ext cx="4950823" cy="6463308"/>
          </a:xfrm>
          <a:prstGeom prst="rect">
            <a:avLst/>
          </a:prstGeom>
          <a:noFill/>
        </p:spPr>
        <p:txBody>
          <a:bodyPr wrap="square" rtlCol="0">
            <a:spAutoFit/>
          </a:bodyPr>
          <a:lstStyle/>
          <a:p>
            <a:r>
              <a:rPr lang="nl-NL" dirty="0"/>
              <a:t>Tekst bij video: </a:t>
            </a:r>
          </a:p>
          <a:p>
            <a:r>
              <a:rPr lang="nl-NL" dirty="0"/>
              <a:t>Halfweg de 19</a:t>
            </a:r>
            <a:r>
              <a:rPr lang="nl-NL" baseline="30000" dirty="0"/>
              <a:t>de</a:t>
            </a:r>
            <a:r>
              <a:rPr lang="nl-NL" dirty="0"/>
              <a:t> eeuw was de Academische kunst de norm. Er kwamen kunstenaars die het anders wilden zoals </a:t>
            </a:r>
            <a:r>
              <a:rPr lang="nl-NL" dirty="0" err="1"/>
              <a:t>Cézanne</a:t>
            </a:r>
            <a:r>
              <a:rPr lang="nl-NL" dirty="0"/>
              <a:t>, </a:t>
            </a:r>
            <a:r>
              <a:rPr lang="nl-NL" dirty="0" err="1"/>
              <a:t>Renoir</a:t>
            </a:r>
            <a:r>
              <a:rPr lang="nl-NL" dirty="0"/>
              <a:t> en Monet. Zij regelden zelf tentoonstellingen. Eerst waren er negatieve reacties op hun manier van schilderen, maar langzaamaan werd hun kunst meer gewaardeerd. Impressionisme focust op licht en schaduw. De ontwikkeling van de fotografie hielp daarbij omdat juist licht en schaduw hierbij erg belangrijk zijn. Er werd meestal geschilderd met afgebroken kleuren en penseelstreken. Bladeren van bomen werden bijvoorbeeld geschilderd als vlekken of stippen. Meestal werden er pure kleuren gebruikt wat de schilderijen een levendige indruk gaf. </a:t>
            </a:r>
          </a:p>
          <a:p>
            <a:r>
              <a:rPr lang="nl-NL" dirty="0"/>
              <a:t>Het gebruik van gekleurde schaduw was ook erg belangrijk. Een boom kon bijvoorbeeld een donkerblauwe of donkergroene schaduw hebben.</a:t>
            </a:r>
          </a:p>
          <a:p>
            <a:r>
              <a:rPr lang="nl-NL" dirty="0"/>
              <a:t>Veel schilderijen werden buiten geschilderd. Ze schilderen wat ze zagen of welke indruk het landschap op ze had gemaakt. </a:t>
            </a:r>
          </a:p>
          <a:p>
            <a:r>
              <a:rPr lang="nl-NL" dirty="0"/>
              <a:t>De dagelijkse dingen waren een belangrijk onderwerp.  </a:t>
            </a:r>
          </a:p>
        </p:txBody>
      </p:sp>
    </p:spTree>
    <p:extLst>
      <p:ext uri="{BB962C8B-B14F-4D97-AF65-F5344CB8AC3E}">
        <p14:creationId xmlns:p14="http://schemas.microsoft.com/office/powerpoint/2010/main" val="2538694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nl-NL" sz="1800" dirty="0"/>
              <a:t/>
            </a:r>
            <a:br>
              <a:rPr lang="nl-NL" sz="1800" dirty="0"/>
            </a:br>
            <a:r>
              <a:rPr lang="nl-NL" sz="1800" dirty="0"/>
              <a:t/>
            </a:r>
            <a:br>
              <a:rPr lang="nl-NL" sz="1800" dirty="0"/>
            </a:br>
            <a:endParaRPr lang="nl-NL" sz="1800" dirty="0"/>
          </a:p>
        </p:txBody>
      </p:sp>
      <p:sp>
        <p:nvSpPr>
          <p:cNvPr id="11" name="Ondertitel 10"/>
          <p:cNvSpPr>
            <a:spLocks noGrp="1"/>
          </p:cNvSpPr>
          <p:nvPr>
            <p:ph type="subTitle" idx="1"/>
          </p:nvPr>
        </p:nvSpPr>
        <p:spPr>
          <a:xfrm>
            <a:off x="1702431" y="4960137"/>
            <a:ext cx="10328461" cy="1659738"/>
          </a:xfrm>
        </p:spPr>
        <p:txBody>
          <a:bodyPr/>
          <a:lstStyle/>
          <a:p>
            <a:r>
              <a:rPr lang="nl-NL" sz="3600" dirty="0"/>
              <a:t>Claude Monet </a:t>
            </a:r>
          </a:p>
          <a:p>
            <a:r>
              <a:rPr lang="nl-NL" sz="3600" dirty="0"/>
              <a:t>1840 - 1926</a:t>
            </a:r>
          </a:p>
          <a:p>
            <a:endParaRPr lang="nl-NL" dirty="0"/>
          </a:p>
        </p:txBody>
      </p:sp>
      <p:grpSp>
        <p:nvGrpSpPr>
          <p:cNvPr id="18" name="Groep 17"/>
          <p:cNvGrpSpPr/>
          <p:nvPr/>
        </p:nvGrpSpPr>
        <p:grpSpPr>
          <a:xfrm>
            <a:off x="1702431" y="356232"/>
            <a:ext cx="8499554" cy="4163518"/>
            <a:chOff x="1232168" y="2119715"/>
            <a:chExt cx="8499554" cy="4367593"/>
          </a:xfrm>
        </p:grpSpPr>
        <p:pic>
          <p:nvPicPr>
            <p:cNvPr id="12" name="Afbeelding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2168" y="4317302"/>
              <a:ext cx="2623478" cy="2170006"/>
            </a:xfrm>
            <a:prstGeom prst="rect">
              <a:avLst/>
            </a:prstGeom>
          </p:spPr>
        </p:pic>
        <p:pic>
          <p:nvPicPr>
            <p:cNvPr id="13" name="Afbeelding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2168" y="2127660"/>
              <a:ext cx="2623478" cy="2085459"/>
            </a:xfrm>
            <a:prstGeom prst="rect">
              <a:avLst/>
            </a:prstGeom>
          </p:spPr>
        </p:pic>
        <p:pic>
          <p:nvPicPr>
            <p:cNvPr id="14" name="Afbeelding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4723" y="4317302"/>
              <a:ext cx="2746999" cy="2170005"/>
            </a:xfrm>
            <a:prstGeom prst="rect">
              <a:avLst/>
            </a:prstGeom>
          </p:spPr>
        </p:pic>
        <p:pic>
          <p:nvPicPr>
            <p:cNvPr id="15" name="Afbeelding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26154" y="2119715"/>
              <a:ext cx="2788061" cy="2085459"/>
            </a:xfrm>
            <a:prstGeom prst="rect">
              <a:avLst/>
            </a:prstGeom>
          </p:spPr>
        </p:pic>
        <p:pic>
          <p:nvPicPr>
            <p:cNvPr id="16" name="Afbeelding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26155" y="4317302"/>
              <a:ext cx="2788061" cy="2170005"/>
            </a:xfrm>
            <a:prstGeom prst="rect">
              <a:avLst/>
            </a:prstGeom>
          </p:spPr>
        </p:pic>
        <p:pic>
          <p:nvPicPr>
            <p:cNvPr id="17" name="Afbeelding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84723" y="2127660"/>
              <a:ext cx="2746999" cy="2085459"/>
            </a:xfrm>
            <a:prstGeom prst="rect">
              <a:avLst/>
            </a:prstGeom>
          </p:spPr>
        </p:pic>
      </p:grpSp>
      <p:pic>
        <p:nvPicPr>
          <p:cNvPr id="19" name="Afbeelding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95751" y="3895725"/>
            <a:ext cx="1676400" cy="2724150"/>
          </a:xfrm>
          <a:prstGeom prst="rect">
            <a:avLst/>
          </a:prstGeom>
        </p:spPr>
      </p:pic>
    </p:spTree>
    <p:extLst>
      <p:ext uri="{BB962C8B-B14F-4D97-AF65-F5344CB8AC3E}">
        <p14:creationId xmlns:p14="http://schemas.microsoft.com/office/powerpoint/2010/main" val="1673900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6000" b="1" dirty="0" err="1">
                <a:solidFill>
                  <a:schemeClr val="accent2">
                    <a:lumMod val="75000"/>
                  </a:schemeClr>
                </a:solidFill>
              </a:rPr>
              <a:t>OPDracht</a:t>
            </a:r>
            <a:endParaRPr lang="nl-NL" sz="6000" b="1" dirty="0">
              <a:solidFill>
                <a:schemeClr val="accent2">
                  <a:lumMod val="75000"/>
                </a:schemeClr>
              </a:solidFill>
            </a:endParaRPr>
          </a:p>
        </p:txBody>
      </p:sp>
      <p:sp>
        <p:nvSpPr>
          <p:cNvPr id="5" name="Tijdelijke aanduiding voor inhoud 4"/>
          <p:cNvSpPr>
            <a:spLocks noGrp="1"/>
          </p:cNvSpPr>
          <p:nvPr>
            <p:ph idx="1"/>
          </p:nvPr>
        </p:nvSpPr>
        <p:spPr>
          <a:xfrm>
            <a:off x="4258491" y="2208869"/>
            <a:ext cx="3267675" cy="4126616"/>
          </a:xfrm>
          <a:ln>
            <a:noFill/>
          </a:ln>
        </p:spPr>
        <p:txBody>
          <a:bodyPr/>
          <a:lstStyle/>
          <a:p>
            <a:r>
              <a:rPr lang="nl-NL" sz="2000" b="1" dirty="0">
                <a:effectLst>
                  <a:outerShdw blurRad="38100" dist="19050" dir="2700000" algn="tl">
                    <a:schemeClr val="dk1">
                      <a:alpha val="40000"/>
                    </a:schemeClr>
                  </a:outerShdw>
                </a:effectLst>
              </a:rPr>
              <a:t>Wat heb je hiervoor nodig</a:t>
            </a:r>
            <a:r>
              <a:rPr lang="nl-NL" sz="2000" dirty="0">
                <a:effectLst>
                  <a:outerShdw blurRad="38100" dist="19050" dir="2700000" algn="tl">
                    <a:schemeClr val="dk1">
                      <a:alpha val="40000"/>
                    </a:schemeClr>
                  </a:outerShdw>
                </a:effectLst>
              </a:rPr>
              <a:t>?</a:t>
            </a:r>
            <a:endParaRPr lang="nl-NL" sz="2000" dirty="0"/>
          </a:p>
          <a:p>
            <a:pPr>
              <a:buFont typeface="Arial" panose="020B0604020202020204" pitchFamily="34" charset="0"/>
              <a:buChar char="•"/>
            </a:pPr>
            <a:r>
              <a:rPr lang="nl-NL" sz="2000" dirty="0">
                <a:effectLst>
                  <a:outerShdw blurRad="38100" dist="19050" dir="2700000" algn="tl">
                    <a:schemeClr val="dk1">
                      <a:alpha val="40000"/>
                    </a:schemeClr>
                  </a:outerShdw>
                </a:effectLst>
              </a:rPr>
              <a:t>Je (mobiele) camera voor foto’s</a:t>
            </a:r>
            <a:endParaRPr lang="nl-NL" sz="2000" dirty="0"/>
          </a:p>
          <a:p>
            <a:pPr>
              <a:buFont typeface="Arial" panose="020B0604020202020204" pitchFamily="34" charset="0"/>
              <a:buChar char="•"/>
            </a:pPr>
            <a:r>
              <a:rPr lang="nl-NL" sz="2000" dirty="0">
                <a:effectLst>
                  <a:outerShdw blurRad="38100" dist="19050" dir="2700000" algn="tl">
                    <a:schemeClr val="dk1">
                      <a:alpha val="40000"/>
                    </a:schemeClr>
                  </a:outerShdw>
                </a:effectLst>
              </a:rPr>
              <a:t>Je device voor het onderzoek. De opdracht maak je in Word.</a:t>
            </a:r>
            <a:endParaRPr lang="nl-NL" sz="2000" dirty="0"/>
          </a:p>
          <a:p>
            <a:pPr>
              <a:buFont typeface="Arial" panose="020B0604020202020204" pitchFamily="34" charset="0"/>
              <a:buChar char="•"/>
            </a:pPr>
            <a:r>
              <a:rPr lang="nl-NL" sz="2000" dirty="0">
                <a:effectLst>
                  <a:outerShdw blurRad="38100" dist="19050" dir="2700000" algn="tl">
                    <a:schemeClr val="dk1">
                      <a:alpha val="40000"/>
                    </a:schemeClr>
                  </a:outerShdw>
                </a:effectLst>
              </a:rPr>
              <a:t>Lichtbronnen en voorwerpen</a:t>
            </a:r>
            <a:endParaRPr lang="nl-NL" sz="2000" dirty="0"/>
          </a:p>
          <a:p>
            <a:pPr>
              <a:buFont typeface="Arial" panose="020B0604020202020204" pitchFamily="34" charset="0"/>
              <a:buChar char="•"/>
            </a:pPr>
            <a:r>
              <a:rPr lang="nl-NL" sz="2000" dirty="0">
                <a:effectLst>
                  <a:outerShdw blurRad="38100" dist="19050" dir="2700000" algn="tl">
                    <a:schemeClr val="dk1">
                      <a:alpha val="40000"/>
                    </a:schemeClr>
                  </a:outerShdw>
                </a:effectLst>
              </a:rPr>
              <a:t>Tekenpotloden, gum en liniaal</a:t>
            </a:r>
            <a:endParaRPr lang="nl-NL" sz="2000" dirty="0"/>
          </a:p>
          <a:p>
            <a:pPr>
              <a:buFont typeface="Arial" panose="020B0604020202020204" pitchFamily="34" charset="0"/>
              <a:buChar char="•"/>
            </a:pPr>
            <a:r>
              <a:rPr lang="nl-NL" sz="2000" dirty="0">
                <a:effectLst>
                  <a:outerShdw blurRad="38100" dist="19050" dir="2700000" algn="tl">
                    <a:schemeClr val="dk1">
                      <a:alpha val="40000"/>
                    </a:schemeClr>
                  </a:outerShdw>
                </a:effectLst>
              </a:rPr>
              <a:t>Tekenpapier</a:t>
            </a:r>
            <a:endParaRPr lang="nl-NL" sz="2000" dirty="0"/>
          </a:p>
          <a:p>
            <a:endParaRPr lang="nl-NL" dirty="0"/>
          </a:p>
        </p:txBody>
      </p:sp>
      <p:sp>
        <p:nvSpPr>
          <p:cNvPr id="6" name="Tijdelijke aanduiding voor tekst 5"/>
          <p:cNvSpPr>
            <a:spLocks noGrp="1"/>
          </p:cNvSpPr>
          <p:nvPr>
            <p:ph type="body" sz="half" idx="2"/>
          </p:nvPr>
        </p:nvSpPr>
        <p:spPr>
          <a:xfrm>
            <a:off x="436299" y="2208868"/>
            <a:ext cx="3338866" cy="4126617"/>
          </a:xfrm>
          <a:ln>
            <a:solidFill>
              <a:schemeClr val="accent2">
                <a:lumMod val="75000"/>
              </a:schemeClr>
            </a:solidFill>
          </a:ln>
        </p:spPr>
        <p:txBody>
          <a:bodyPr>
            <a:normAutofit/>
          </a:bodyPr>
          <a:lstStyle/>
          <a:p>
            <a:r>
              <a:rPr lang="nl-NL" sz="2000" b="1" dirty="0">
                <a:effectLst>
                  <a:outerShdw blurRad="38100" dist="19050" dir="2700000" algn="tl">
                    <a:schemeClr val="dk1">
                      <a:alpha val="40000"/>
                    </a:schemeClr>
                  </a:outerShdw>
                </a:effectLst>
              </a:rPr>
              <a:t>Je gaat aan de slag met</a:t>
            </a:r>
            <a:r>
              <a:rPr lang="nl-NL" sz="2000" dirty="0">
                <a:effectLst>
                  <a:outerShdw blurRad="38100" dist="19050" dir="2700000" algn="tl">
                    <a:schemeClr val="dk1">
                      <a:alpha val="40000"/>
                    </a:schemeClr>
                  </a:outerShdw>
                </a:effectLst>
              </a:rPr>
              <a:t>: </a:t>
            </a:r>
            <a:endParaRPr lang="nl-NL" sz="2000" dirty="0"/>
          </a:p>
          <a:p>
            <a:pPr marL="457200" lvl="0" indent="-457200">
              <a:buFont typeface="+mj-lt"/>
              <a:buAutoNum type="arabicPeriod"/>
            </a:pPr>
            <a:r>
              <a:rPr lang="nl-NL" sz="2000" dirty="0">
                <a:effectLst>
                  <a:outerShdw blurRad="38100" dist="19050" dir="2700000" algn="tl">
                    <a:schemeClr val="dk1">
                      <a:alpha val="40000"/>
                    </a:schemeClr>
                  </a:outerShdw>
                </a:effectLst>
              </a:rPr>
              <a:t>het </a:t>
            </a:r>
            <a:r>
              <a:rPr lang="nl-NL" sz="2000" b="1" dirty="0">
                <a:effectLst>
                  <a:outerShdw blurRad="38100" dist="19050" dir="2700000" algn="tl">
                    <a:schemeClr val="dk1">
                      <a:alpha val="40000"/>
                    </a:schemeClr>
                  </a:outerShdw>
                </a:effectLst>
              </a:rPr>
              <a:t>onderzoeken</a:t>
            </a:r>
            <a:r>
              <a:rPr lang="nl-NL" sz="2000" dirty="0">
                <a:effectLst>
                  <a:outerShdw blurRad="38100" dist="19050" dir="2700000" algn="tl">
                    <a:schemeClr val="dk1">
                      <a:alpha val="40000"/>
                    </a:schemeClr>
                  </a:outerShdw>
                </a:effectLst>
              </a:rPr>
              <a:t> van de verschillende soorten schaduwen</a:t>
            </a:r>
            <a:endParaRPr lang="nl-NL" sz="2000" dirty="0"/>
          </a:p>
          <a:p>
            <a:pPr marL="457200" lvl="0" indent="-457200">
              <a:buFont typeface="+mj-lt"/>
              <a:buAutoNum type="arabicPeriod"/>
            </a:pPr>
            <a:r>
              <a:rPr lang="nl-NL" sz="2000" dirty="0">
                <a:effectLst>
                  <a:outerShdw blurRad="38100" dist="19050" dir="2700000" algn="tl">
                    <a:schemeClr val="dk1">
                      <a:alpha val="40000"/>
                    </a:schemeClr>
                  </a:outerShdw>
                </a:effectLst>
              </a:rPr>
              <a:t>het </a:t>
            </a:r>
            <a:r>
              <a:rPr lang="nl-NL" sz="2000" b="1" dirty="0">
                <a:effectLst>
                  <a:outerShdw blurRad="38100" dist="19050" dir="2700000" algn="tl">
                    <a:schemeClr val="dk1">
                      <a:alpha val="40000"/>
                    </a:schemeClr>
                  </a:outerShdw>
                </a:effectLst>
              </a:rPr>
              <a:t>onderzoeken</a:t>
            </a:r>
            <a:r>
              <a:rPr lang="nl-NL" sz="2000" dirty="0">
                <a:effectLst>
                  <a:outerShdw blurRad="38100" dist="19050" dir="2700000" algn="tl">
                    <a:schemeClr val="dk1">
                      <a:alpha val="40000"/>
                    </a:schemeClr>
                  </a:outerShdw>
                </a:effectLst>
              </a:rPr>
              <a:t> van lichtval en soorten lichtbronnen</a:t>
            </a:r>
            <a:endParaRPr lang="nl-NL" sz="2000" dirty="0"/>
          </a:p>
          <a:p>
            <a:pPr marL="457200" lvl="0" indent="-457200">
              <a:buFont typeface="+mj-lt"/>
              <a:buAutoNum type="arabicPeriod"/>
            </a:pPr>
            <a:r>
              <a:rPr lang="nl-NL" sz="2000" dirty="0">
                <a:effectLst>
                  <a:outerShdw blurRad="38100" dist="19050" dir="2700000" algn="tl">
                    <a:schemeClr val="dk1">
                      <a:alpha val="40000"/>
                    </a:schemeClr>
                  </a:outerShdw>
                </a:effectLst>
              </a:rPr>
              <a:t>het </a:t>
            </a:r>
            <a:r>
              <a:rPr lang="nl-NL" sz="2000" b="1" dirty="0">
                <a:effectLst>
                  <a:outerShdw blurRad="38100" dist="19050" dir="2700000" algn="tl">
                    <a:schemeClr val="dk1">
                      <a:alpha val="40000"/>
                    </a:schemeClr>
                  </a:outerShdw>
                </a:effectLst>
              </a:rPr>
              <a:t>onderzoeken</a:t>
            </a:r>
            <a:r>
              <a:rPr lang="nl-NL" sz="2000" dirty="0">
                <a:effectLst>
                  <a:outerShdw blurRad="38100" dist="19050" dir="2700000" algn="tl">
                    <a:schemeClr val="dk1">
                      <a:alpha val="40000"/>
                    </a:schemeClr>
                  </a:outerShdw>
                </a:effectLst>
              </a:rPr>
              <a:t> van ruimte en de vlakverdeling die hierbij hoort</a:t>
            </a:r>
            <a:endParaRPr lang="nl-NL" sz="2000" dirty="0"/>
          </a:p>
          <a:p>
            <a:endParaRPr lang="nl-NL" dirty="0"/>
          </a:p>
        </p:txBody>
      </p:sp>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3840" y="1223969"/>
            <a:ext cx="4070498" cy="5425486"/>
          </a:xfrm>
          <a:prstGeom prst="rect">
            <a:avLst/>
          </a:prstGeom>
        </p:spPr>
      </p:pic>
    </p:spTree>
    <p:extLst>
      <p:ext uri="{BB962C8B-B14F-4D97-AF65-F5344CB8AC3E}">
        <p14:creationId xmlns:p14="http://schemas.microsoft.com/office/powerpoint/2010/main" val="1898858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6000" b="1" dirty="0" err="1">
                <a:solidFill>
                  <a:schemeClr val="accent2">
                    <a:lumMod val="75000"/>
                  </a:schemeClr>
                </a:solidFill>
              </a:rPr>
              <a:t>OPDracht</a:t>
            </a:r>
            <a:endParaRPr lang="nl-NL" sz="6000" b="1" dirty="0">
              <a:solidFill>
                <a:schemeClr val="accent2">
                  <a:lumMod val="75000"/>
                </a:schemeClr>
              </a:solidFill>
            </a:endParaRPr>
          </a:p>
        </p:txBody>
      </p:sp>
      <p:sp>
        <p:nvSpPr>
          <p:cNvPr id="5" name="Tijdelijke aanduiding voor inhoud 4"/>
          <p:cNvSpPr>
            <a:spLocks noGrp="1"/>
          </p:cNvSpPr>
          <p:nvPr>
            <p:ph idx="1"/>
          </p:nvPr>
        </p:nvSpPr>
        <p:spPr>
          <a:xfrm>
            <a:off x="4258491" y="2404811"/>
            <a:ext cx="3267675" cy="4126616"/>
          </a:xfrm>
          <a:ln>
            <a:noFill/>
          </a:ln>
        </p:spPr>
        <p:txBody>
          <a:bodyPr>
            <a:normAutofit/>
          </a:bodyPr>
          <a:lstStyle/>
          <a:p>
            <a:pPr marL="0" lvl="0" indent="0">
              <a:lnSpc>
                <a:spcPct val="100000"/>
              </a:lnSpc>
              <a:buNone/>
            </a:pPr>
            <a:r>
              <a:rPr lang="nl-NL" sz="2000" dirty="0">
                <a:effectLst>
                  <a:outerShdw blurRad="38100" dist="19050" dir="2700000" algn="tl">
                    <a:schemeClr val="dk1">
                      <a:alpha val="40000"/>
                    </a:schemeClr>
                  </a:outerShdw>
                </a:effectLst>
              </a:rPr>
              <a:t>Maak foto’s van jezelf met verschillende lichtbronnen, </a:t>
            </a:r>
          </a:p>
          <a:p>
            <a:pPr marL="0" lvl="0" indent="0">
              <a:lnSpc>
                <a:spcPct val="100000"/>
              </a:lnSpc>
              <a:buNone/>
            </a:pPr>
            <a:r>
              <a:rPr lang="nl-NL" sz="2000" b="1" dirty="0">
                <a:solidFill>
                  <a:schemeClr val="accent2">
                    <a:lumMod val="75000"/>
                  </a:schemeClr>
                </a:solidFill>
                <a:effectLst>
                  <a:outerShdw blurRad="38100" dist="19050" dir="2700000" algn="tl">
                    <a:schemeClr val="dk1">
                      <a:alpha val="40000"/>
                    </a:schemeClr>
                  </a:outerShdw>
                </a:effectLst>
              </a:rPr>
              <a:t>5</a:t>
            </a:r>
            <a:r>
              <a:rPr lang="nl-NL" sz="2000" dirty="0">
                <a:solidFill>
                  <a:schemeClr val="accent2">
                    <a:lumMod val="75000"/>
                  </a:schemeClr>
                </a:solidFill>
                <a:effectLst>
                  <a:outerShdw blurRad="38100" dist="19050" dir="2700000" algn="tl">
                    <a:schemeClr val="dk1">
                      <a:alpha val="40000"/>
                    </a:schemeClr>
                  </a:outerShdw>
                </a:effectLst>
              </a:rPr>
              <a:t> lichtvallen en </a:t>
            </a:r>
            <a:r>
              <a:rPr lang="nl-NL" sz="2000" b="1" dirty="0">
                <a:solidFill>
                  <a:schemeClr val="accent2">
                    <a:lumMod val="75000"/>
                  </a:schemeClr>
                </a:solidFill>
                <a:effectLst>
                  <a:outerShdw blurRad="38100" dist="19050" dir="2700000" algn="tl">
                    <a:schemeClr val="dk1">
                      <a:alpha val="40000"/>
                    </a:schemeClr>
                  </a:outerShdw>
                </a:effectLst>
              </a:rPr>
              <a:t>2</a:t>
            </a:r>
            <a:r>
              <a:rPr lang="nl-NL" sz="2000" dirty="0">
                <a:solidFill>
                  <a:schemeClr val="accent2">
                    <a:lumMod val="75000"/>
                  </a:schemeClr>
                </a:solidFill>
                <a:effectLst>
                  <a:outerShdw blurRad="38100" dist="19050" dir="2700000" algn="tl">
                    <a:schemeClr val="dk1">
                      <a:alpha val="40000"/>
                    </a:schemeClr>
                  </a:outerShdw>
                </a:effectLst>
              </a:rPr>
              <a:t> schaduwen. </a:t>
            </a:r>
            <a:r>
              <a:rPr lang="nl-NL" sz="2000" dirty="0">
                <a:effectLst>
                  <a:outerShdw blurRad="38100" dist="19050" dir="2700000" algn="tl">
                    <a:schemeClr val="dk1">
                      <a:alpha val="40000"/>
                    </a:schemeClr>
                  </a:outerShdw>
                </a:effectLst>
              </a:rPr>
              <a:t>Het moet goed zichtbaar zijn wat de </a:t>
            </a:r>
            <a:r>
              <a:rPr lang="nl-NL" sz="2000" dirty="0">
                <a:solidFill>
                  <a:schemeClr val="accent2">
                    <a:lumMod val="75000"/>
                  </a:schemeClr>
                </a:solidFill>
                <a:effectLst>
                  <a:outerShdw blurRad="38100" dist="19050" dir="2700000" algn="tl">
                    <a:schemeClr val="dk1">
                      <a:alpha val="40000"/>
                    </a:schemeClr>
                  </a:outerShdw>
                </a:effectLst>
              </a:rPr>
              <a:t>lichtbron</a:t>
            </a:r>
            <a:r>
              <a:rPr lang="nl-NL" sz="2000" dirty="0">
                <a:effectLst>
                  <a:outerShdw blurRad="38100" dist="19050" dir="2700000" algn="tl">
                    <a:schemeClr val="dk1">
                      <a:alpha val="40000"/>
                    </a:schemeClr>
                  </a:outerShdw>
                </a:effectLst>
              </a:rPr>
              <a:t> is, wat voor </a:t>
            </a:r>
            <a:r>
              <a:rPr lang="nl-NL" sz="2000" dirty="0">
                <a:solidFill>
                  <a:schemeClr val="accent2">
                    <a:lumMod val="75000"/>
                  </a:schemeClr>
                </a:solidFill>
                <a:effectLst>
                  <a:outerShdw blurRad="38100" dist="19050" dir="2700000" algn="tl">
                    <a:schemeClr val="dk1">
                      <a:alpha val="40000"/>
                    </a:schemeClr>
                  </a:outerShdw>
                </a:effectLst>
              </a:rPr>
              <a:t>soort licht </a:t>
            </a:r>
            <a:r>
              <a:rPr lang="nl-NL" sz="2000" dirty="0">
                <a:effectLst>
                  <a:outerShdw blurRad="38100" dist="19050" dir="2700000" algn="tl">
                    <a:schemeClr val="dk1">
                      <a:alpha val="40000"/>
                    </a:schemeClr>
                  </a:outerShdw>
                </a:effectLst>
              </a:rPr>
              <a:t>het geeft en </a:t>
            </a:r>
            <a:r>
              <a:rPr lang="nl-NL" sz="2000" dirty="0">
                <a:solidFill>
                  <a:schemeClr val="accent2">
                    <a:lumMod val="75000"/>
                  </a:schemeClr>
                </a:solidFill>
                <a:effectLst>
                  <a:outerShdw blurRad="38100" dist="19050" dir="2700000" algn="tl">
                    <a:schemeClr val="dk1">
                      <a:alpha val="40000"/>
                    </a:schemeClr>
                  </a:outerShdw>
                </a:effectLst>
              </a:rPr>
              <a:t>welke schaduw</a:t>
            </a:r>
            <a:r>
              <a:rPr lang="nl-NL" sz="2000" dirty="0">
                <a:effectLst>
                  <a:outerShdw blurRad="38100" dist="19050" dir="2700000" algn="tl">
                    <a:schemeClr val="dk1">
                      <a:alpha val="40000"/>
                    </a:schemeClr>
                  </a:outerShdw>
                </a:effectLst>
              </a:rPr>
              <a:t> je ziet. Plaats de gemaakt foto’s in je document van opdracht 1 bij de juiste schaduw, lichtbron en lichtval. Zo krijg je een mooi verzameldocument. </a:t>
            </a:r>
            <a:endParaRPr lang="nl-NL" sz="2000" dirty="0"/>
          </a:p>
          <a:p>
            <a:pPr marL="0" indent="0">
              <a:lnSpc>
                <a:spcPct val="100000"/>
              </a:lnSpc>
              <a:buNone/>
            </a:pPr>
            <a:endParaRPr lang="nl-NL" sz="2000" dirty="0"/>
          </a:p>
        </p:txBody>
      </p:sp>
      <p:sp>
        <p:nvSpPr>
          <p:cNvPr id="6" name="Tijdelijke aanduiding voor tekst 5"/>
          <p:cNvSpPr>
            <a:spLocks noGrp="1"/>
          </p:cNvSpPr>
          <p:nvPr>
            <p:ph type="body" sz="half" idx="2"/>
          </p:nvPr>
        </p:nvSpPr>
        <p:spPr>
          <a:xfrm>
            <a:off x="436299" y="2404811"/>
            <a:ext cx="3338866" cy="4126617"/>
          </a:xfrm>
          <a:ln>
            <a:solidFill>
              <a:schemeClr val="accent2">
                <a:lumMod val="75000"/>
              </a:schemeClr>
            </a:solidFill>
          </a:ln>
        </p:spPr>
        <p:txBody>
          <a:bodyPr>
            <a:normAutofit/>
          </a:bodyPr>
          <a:lstStyle/>
          <a:p>
            <a:pPr lvl="0">
              <a:lnSpc>
                <a:spcPct val="100000"/>
              </a:lnSpc>
            </a:pPr>
            <a:r>
              <a:rPr lang="nl-NL" sz="2000" dirty="0">
                <a:effectLst>
                  <a:outerShdw blurRad="38100" dist="19050" dir="2700000" algn="tl">
                    <a:schemeClr val="dk1">
                      <a:alpha val="40000"/>
                    </a:schemeClr>
                  </a:outerShdw>
                </a:effectLst>
              </a:rPr>
              <a:t>Zoek informatie over de verschillende soorten </a:t>
            </a:r>
            <a:r>
              <a:rPr lang="nl-NL" sz="2000" dirty="0">
                <a:solidFill>
                  <a:schemeClr val="accent2">
                    <a:lumMod val="75000"/>
                  </a:schemeClr>
                </a:solidFill>
                <a:effectLst>
                  <a:outerShdw blurRad="38100" dist="19050" dir="2700000" algn="tl">
                    <a:schemeClr val="dk1">
                      <a:alpha val="40000"/>
                    </a:schemeClr>
                  </a:outerShdw>
                </a:effectLst>
              </a:rPr>
              <a:t>schaduwen</a:t>
            </a:r>
            <a:r>
              <a:rPr lang="nl-NL" sz="2000" dirty="0">
                <a:effectLst>
                  <a:outerShdw blurRad="38100" dist="19050" dir="2700000" algn="tl">
                    <a:schemeClr val="dk1">
                      <a:alpha val="40000"/>
                    </a:schemeClr>
                  </a:outerShdw>
                </a:effectLst>
              </a:rPr>
              <a:t>, </a:t>
            </a:r>
            <a:r>
              <a:rPr lang="nl-NL" sz="2000" dirty="0">
                <a:solidFill>
                  <a:schemeClr val="accent2">
                    <a:lumMod val="75000"/>
                  </a:schemeClr>
                </a:solidFill>
                <a:effectLst>
                  <a:outerShdw blurRad="38100" dist="19050" dir="2700000" algn="tl">
                    <a:schemeClr val="dk1">
                      <a:alpha val="40000"/>
                    </a:schemeClr>
                  </a:outerShdw>
                </a:effectLst>
              </a:rPr>
              <a:t>lichtbronnen</a:t>
            </a:r>
            <a:r>
              <a:rPr lang="nl-NL" sz="2000" dirty="0">
                <a:effectLst>
                  <a:outerShdw blurRad="38100" dist="19050" dir="2700000" algn="tl">
                    <a:schemeClr val="dk1">
                      <a:alpha val="40000"/>
                    </a:schemeClr>
                  </a:outerShdw>
                </a:effectLst>
              </a:rPr>
              <a:t> en </a:t>
            </a:r>
            <a:r>
              <a:rPr lang="nl-NL" sz="2000" dirty="0">
                <a:solidFill>
                  <a:schemeClr val="accent2">
                    <a:lumMod val="75000"/>
                  </a:schemeClr>
                </a:solidFill>
                <a:effectLst>
                  <a:outerShdw blurRad="38100" dist="19050" dir="2700000" algn="tl">
                    <a:schemeClr val="dk1">
                      <a:alpha val="40000"/>
                    </a:schemeClr>
                  </a:outerShdw>
                </a:effectLst>
              </a:rPr>
              <a:t>lichtval</a:t>
            </a:r>
            <a:r>
              <a:rPr lang="nl-NL" sz="2000" dirty="0">
                <a:effectLst>
                  <a:outerShdw blurRad="38100" dist="19050" dir="2700000" algn="tl">
                    <a:schemeClr val="dk1">
                      <a:alpha val="40000"/>
                    </a:schemeClr>
                  </a:outerShdw>
                </a:effectLst>
              </a:rPr>
              <a:t>. </a:t>
            </a:r>
          </a:p>
          <a:p>
            <a:pPr lvl="0">
              <a:lnSpc>
                <a:spcPct val="100000"/>
              </a:lnSpc>
            </a:pPr>
            <a:r>
              <a:rPr lang="nl-NL" sz="2000" dirty="0">
                <a:effectLst>
                  <a:outerShdw blurRad="38100" dist="19050" dir="2700000" algn="tl">
                    <a:schemeClr val="dk1">
                      <a:alpha val="40000"/>
                    </a:schemeClr>
                  </a:outerShdw>
                </a:effectLst>
              </a:rPr>
              <a:t>Maak hier op je device een overzicht van dat je uit kan printen. </a:t>
            </a:r>
            <a:endParaRPr lang="nl-NL" sz="2000" dirty="0"/>
          </a:p>
          <a:p>
            <a:pPr>
              <a:lnSpc>
                <a:spcPct val="100000"/>
              </a:lnSpc>
            </a:pPr>
            <a:r>
              <a:rPr lang="nl-NL" sz="2000" dirty="0">
                <a:effectLst>
                  <a:outerShdw blurRad="38100" dist="19050" dir="2700000" algn="tl">
                    <a:schemeClr val="dk1">
                      <a:alpha val="40000"/>
                    </a:schemeClr>
                  </a:outerShdw>
                </a:effectLst>
              </a:rPr>
              <a:t>Minimaal 2 A4tjes, maximaal 4 A 4tjes. Je maakt hier een Word document van. </a:t>
            </a:r>
            <a:endParaRPr lang="nl-NL" sz="2000" dirty="0"/>
          </a:p>
          <a:p>
            <a:endParaRPr lang="nl-NL" dirty="0"/>
          </a:p>
        </p:txBody>
      </p:sp>
      <p:pic>
        <p:nvPicPr>
          <p:cNvPr id="8" name="Afbeelding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0112" y="235968"/>
            <a:ext cx="2969957" cy="1972900"/>
          </a:xfrm>
          <a:prstGeom prst="rect">
            <a:avLst/>
          </a:prstGeom>
        </p:spPr>
      </p:pic>
    </p:spTree>
    <p:extLst>
      <p:ext uri="{BB962C8B-B14F-4D97-AF65-F5344CB8AC3E}">
        <p14:creationId xmlns:p14="http://schemas.microsoft.com/office/powerpoint/2010/main" val="3816691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895033E-1215-4426-B670-6D4F3F527098}"/>
              </a:ext>
            </a:extLst>
          </p:cNvPr>
          <p:cNvSpPr>
            <a:spLocks noGrp="1"/>
          </p:cNvSpPr>
          <p:nvPr>
            <p:ph type="title"/>
          </p:nvPr>
        </p:nvSpPr>
        <p:spPr/>
        <p:txBody>
          <a:bodyPr/>
          <a:lstStyle/>
          <a:p>
            <a:r>
              <a:rPr lang="nl-NL" dirty="0">
                <a:solidFill>
                  <a:schemeClr val="accent2">
                    <a:lumMod val="75000"/>
                  </a:schemeClr>
                </a:solidFill>
              </a:rPr>
              <a:t>Opdracht</a:t>
            </a:r>
            <a:r>
              <a:rPr lang="nl-NL" dirty="0"/>
              <a:t> schaduw tekenen</a:t>
            </a:r>
          </a:p>
        </p:txBody>
      </p:sp>
      <p:sp>
        <p:nvSpPr>
          <p:cNvPr id="6" name="Tijdelijke aanduiding voor tekst 5">
            <a:extLst>
              <a:ext uri="{FF2B5EF4-FFF2-40B4-BE49-F238E27FC236}">
                <a16:creationId xmlns:a16="http://schemas.microsoft.com/office/drawing/2014/main" id="{2CE502F7-13ED-415A-897D-1992C0F05593}"/>
              </a:ext>
            </a:extLst>
          </p:cNvPr>
          <p:cNvSpPr>
            <a:spLocks noGrp="1"/>
          </p:cNvSpPr>
          <p:nvPr>
            <p:ph type="body" sz="half" idx="2"/>
          </p:nvPr>
        </p:nvSpPr>
        <p:spPr>
          <a:xfrm>
            <a:off x="461660" y="1851102"/>
            <a:ext cx="4951588" cy="4660534"/>
          </a:xfrm>
        </p:spPr>
        <p:txBody>
          <a:bodyPr>
            <a:normAutofit fontScale="92500" lnSpcReduction="10000"/>
          </a:bodyPr>
          <a:lstStyle/>
          <a:p>
            <a:pPr lvl="0"/>
            <a:r>
              <a:rPr lang="nl-NL" sz="1800" dirty="0">
                <a:solidFill>
                  <a:schemeClr val="accent2">
                    <a:lumMod val="75000"/>
                  </a:schemeClr>
                </a:solidFill>
                <a:effectLst>
                  <a:outerShdw blurRad="38100" dist="19050" dir="2700000" algn="tl">
                    <a:schemeClr val="dk1">
                      <a:alpha val="40000"/>
                    </a:schemeClr>
                  </a:outerShdw>
                </a:effectLst>
              </a:rPr>
              <a:t>Kies 1 voorwerp </a:t>
            </a:r>
            <a:r>
              <a:rPr lang="nl-NL" sz="1800" dirty="0">
                <a:effectLst>
                  <a:outerShdw blurRad="38100" dist="19050" dir="2700000" algn="tl">
                    <a:schemeClr val="dk1">
                      <a:alpha val="40000"/>
                    </a:schemeClr>
                  </a:outerShdw>
                </a:effectLst>
              </a:rPr>
              <a:t>en maak daar een installatie van zodat je deze kan </a:t>
            </a:r>
            <a:r>
              <a:rPr lang="nl-NL" sz="1800" dirty="0">
                <a:solidFill>
                  <a:schemeClr val="accent2">
                    <a:lumMod val="75000"/>
                  </a:schemeClr>
                </a:solidFill>
                <a:effectLst>
                  <a:outerShdw blurRad="38100" dist="19050" dir="2700000" algn="tl">
                    <a:schemeClr val="dk1">
                      <a:alpha val="40000"/>
                    </a:schemeClr>
                  </a:outerShdw>
                </a:effectLst>
              </a:rPr>
              <a:t>fotograferen</a:t>
            </a:r>
            <a:r>
              <a:rPr lang="nl-NL" sz="1800" dirty="0">
                <a:effectLst>
                  <a:outerShdw blurRad="38100" dist="19050" dir="2700000" algn="tl">
                    <a:schemeClr val="dk1">
                      <a:alpha val="40000"/>
                    </a:schemeClr>
                  </a:outerShdw>
                </a:effectLst>
              </a:rPr>
              <a:t>. Het voorwerp op de foto ga je 6x tekenen in de 6 vakken. </a:t>
            </a:r>
          </a:p>
          <a:p>
            <a:pPr lvl="0"/>
            <a:r>
              <a:rPr lang="nl-NL" sz="1800" dirty="0">
                <a:effectLst>
                  <a:outerShdw blurRad="38100" dist="19050" dir="2700000" algn="tl">
                    <a:schemeClr val="dk1">
                      <a:alpha val="40000"/>
                    </a:schemeClr>
                  </a:outerShdw>
                </a:effectLst>
              </a:rPr>
              <a:t>Je gebruikt de volgende lichtsoorten:</a:t>
            </a:r>
          </a:p>
          <a:p>
            <a:pPr marL="342900" lvl="0" indent="-342900">
              <a:spcBef>
                <a:spcPts val="0"/>
              </a:spcBef>
              <a:buFont typeface="+mj-lt"/>
              <a:buAutoNum type="arabicPeriod"/>
            </a:pPr>
            <a:r>
              <a:rPr lang="nl-NL" sz="1800" dirty="0">
                <a:effectLst>
                  <a:outerShdw blurRad="38100" dist="19050" dir="2700000" algn="tl">
                    <a:schemeClr val="dk1">
                      <a:alpha val="40000"/>
                    </a:schemeClr>
                  </a:outerShdw>
                </a:effectLst>
              </a:rPr>
              <a:t>Tegenlicht</a:t>
            </a:r>
          </a:p>
          <a:p>
            <a:pPr marL="342900" lvl="0" indent="-342900">
              <a:spcBef>
                <a:spcPts val="0"/>
              </a:spcBef>
              <a:buFont typeface="+mj-lt"/>
              <a:buAutoNum type="arabicPeriod"/>
            </a:pPr>
            <a:r>
              <a:rPr lang="nl-NL" sz="1800" dirty="0" err="1">
                <a:effectLst>
                  <a:outerShdw blurRad="38100" dist="19050" dir="2700000" algn="tl">
                    <a:schemeClr val="dk1">
                      <a:alpha val="40000"/>
                    </a:schemeClr>
                  </a:outerShdw>
                </a:effectLst>
              </a:rPr>
              <a:t>Meelicht</a:t>
            </a:r>
            <a:endParaRPr lang="nl-NL" sz="1800" dirty="0">
              <a:effectLst>
                <a:outerShdw blurRad="38100" dist="19050" dir="2700000" algn="tl">
                  <a:schemeClr val="dk1">
                    <a:alpha val="40000"/>
                  </a:schemeClr>
                </a:outerShdw>
              </a:effectLst>
            </a:endParaRPr>
          </a:p>
          <a:p>
            <a:pPr marL="342900" lvl="0" indent="-342900">
              <a:spcBef>
                <a:spcPts val="0"/>
              </a:spcBef>
              <a:buFont typeface="+mj-lt"/>
              <a:buAutoNum type="arabicPeriod"/>
            </a:pPr>
            <a:r>
              <a:rPr lang="nl-NL" sz="1800" dirty="0">
                <a:effectLst>
                  <a:outerShdw blurRad="38100" dist="19050" dir="2700000" algn="tl">
                    <a:schemeClr val="dk1">
                      <a:alpha val="40000"/>
                    </a:schemeClr>
                  </a:outerShdw>
                </a:effectLst>
              </a:rPr>
              <a:t>Zijlicht</a:t>
            </a:r>
          </a:p>
          <a:p>
            <a:pPr marL="342900" lvl="0" indent="-342900">
              <a:spcBef>
                <a:spcPts val="0"/>
              </a:spcBef>
              <a:buFont typeface="+mj-lt"/>
              <a:buAutoNum type="arabicPeriod"/>
            </a:pPr>
            <a:r>
              <a:rPr lang="nl-NL" sz="1800" dirty="0">
                <a:effectLst>
                  <a:outerShdw blurRad="38100" dist="19050" dir="2700000" algn="tl">
                    <a:schemeClr val="dk1">
                      <a:alpha val="40000"/>
                    </a:schemeClr>
                  </a:outerShdw>
                </a:effectLst>
              </a:rPr>
              <a:t>Strijklicht</a:t>
            </a:r>
          </a:p>
          <a:p>
            <a:pPr marL="342900" lvl="0" indent="-342900">
              <a:spcBef>
                <a:spcPts val="0"/>
              </a:spcBef>
              <a:buFont typeface="+mj-lt"/>
              <a:buAutoNum type="arabicPeriod"/>
            </a:pPr>
            <a:r>
              <a:rPr lang="nl-NL" sz="1800" dirty="0">
                <a:effectLst>
                  <a:outerShdw blurRad="38100" dist="19050" dir="2700000" algn="tl">
                    <a:schemeClr val="dk1">
                      <a:alpha val="40000"/>
                    </a:schemeClr>
                  </a:outerShdw>
                </a:effectLst>
              </a:rPr>
              <a:t>Glimlicht</a:t>
            </a:r>
          </a:p>
          <a:p>
            <a:pPr marL="342900" lvl="0" indent="-342900">
              <a:spcBef>
                <a:spcPts val="0"/>
              </a:spcBef>
              <a:buFont typeface="+mj-lt"/>
              <a:buAutoNum type="arabicPeriod"/>
            </a:pPr>
            <a:r>
              <a:rPr lang="nl-NL" sz="1800" dirty="0">
                <a:effectLst>
                  <a:outerShdw blurRad="38100" dist="19050" dir="2700000" algn="tl">
                    <a:schemeClr val="dk1">
                      <a:alpha val="40000"/>
                    </a:schemeClr>
                  </a:outerShdw>
                </a:effectLst>
              </a:rPr>
              <a:t>Gebundeld licht</a:t>
            </a:r>
          </a:p>
          <a:p>
            <a:pPr lvl="0"/>
            <a:r>
              <a:rPr lang="nl-NL" sz="1800" dirty="0">
                <a:effectLst>
                  <a:outerShdw blurRad="38100" dist="19050" dir="2700000" algn="tl">
                    <a:schemeClr val="dk1">
                      <a:alpha val="40000"/>
                    </a:schemeClr>
                  </a:outerShdw>
                </a:effectLst>
              </a:rPr>
              <a:t>De </a:t>
            </a:r>
            <a:r>
              <a:rPr lang="nl-NL" sz="1800" dirty="0">
                <a:solidFill>
                  <a:schemeClr val="accent2">
                    <a:lumMod val="75000"/>
                  </a:schemeClr>
                </a:solidFill>
                <a:effectLst>
                  <a:outerShdw blurRad="38100" dist="19050" dir="2700000" algn="tl">
                    <a:schemeClr val="dk1">
                      <a:alpha val="40000"/>
                    </a:schemeClr>
                  </a:outerShdw>
                </a:effectLst>
              </a:rPr>
              <a:t>lichtrichting</a:t>
            </a:r>
            <a:r>
              <a:rPr lang="nl-NL" sz="1800" dirty="0">
                <a:effectLst>
                  <a:outerShdw blurRad="38100" dist="19050" dir="2700000" algn="tl">
                    <a:schemeClr val="dk1">
                      <a:alpha val="40000"/>
                    </a:schemeClr>
                  </a:outerShdw>
                </a:effectLst>
              </a:rPr>
              <a:t> en de </a:t>
            </a:r>
            <a:r>
              <a:rPr lang="nl-NL" sz="1800" dirty="0">
                <a:solidFill>
                  <a:schemeClr val="accent2">
                    <a:lumMod val="75000"/>
                  </a:schemeClr>
                </a:solidFill>
                <a:effectLst>
                  <a:outerShdw blurRad="38100" dist="19050" dir="2700000" algn="tl">
                    <a:schemeClr val="dk1">
                      <a:alpha val="40000"/>
                    </a:schemeClr>
                  </a:outerShdw>
                </a:effectLst>
              </a:rPr>
              <a:t>schaduw</a:t>
            </a:r>
            <a:r>
              <a:rPr lang="nl-NL" sz="1800" dirty="0">
                <a:effectLst>
                  <a:outerShdw blurRad="38100" dist="19050" dir="2700000" algn="tl">
                    <a:schemeClr val="dk1">
                      <a:alpha val="40000"/>
                    </a:schemeClr>
                  </a:outerShdw>
                </a:effectLst>
              </a:rPr>
              <a:t> zijn dus belangrijk. Je kunt met de lamp van je mobiele telefoon het licht nabootsen. </a:t>
            </a:r>
          </a:p>
          <a:p>
            <a:pPr lvl="0"/>
            <a:r>
              <a:rPr lang="nl-NL" dirty="0">
                <a:effectLst>
                  <a:outerShdw blurRad="38100" dist="19050" dir="2700000" algn="tl">
                    <a:schemeClr val="dk1">
                      <a:alpha val="40000"/>
                    </a:schemeClr>
                  </a:outerShdw>
                </a:effectLst>
              </a:rPr>
              <a:t>Het </a:t>
            </a:r>
            <a:r>
              <a:rPr lang="nl-NL" dirty="0">
                <a:solidFill>
                  <a:schemeClr val="accent2">
                    <a:lumMod val="75000"/>
                  </a:schemeClr>
                </a:solidFill>
                <a:effectLst>
                  <a:outerShdw blurRad="38100" dist="19050" dir="2700000" algn="tl">
                    <a:schemeClr val="dk1">
                      <a:alpha val="40000"/>
                    </a:schemeClr>
                  </a:outerShdw>
                </a:effectLst>
              </a:rPr>
              <a:t>filmpje</a:t>
            </a:r>
            <a:r>
              <a:rPr lang="nl-NL" dirty="0">
                <a:effectLst>
                  <a:outerShdw blurRad="38100" dist="19050" dir="2700000" algn="tl">
                    <a:schemeClr val="dk1">
                      <a:alpha val="40000"/>
                    </a:schemeClr>
                  </a:outerShdw>
                </a:effectLst>
              </a:rPr>
              <a:t> in deze PowerPoint laat zien hoe je schaduw kan tekenen. De foto van je installatie plaats je in de laatste bladzijde van je Word document. </a:t>
            </a:r>
            <a:endParaRPr lang="nl-NL" dirty="0"/>
          </a:p>
          <a:p>
            <a:endParaRPr lang="nl-NL" dirty="0"/>
          </a:p>
        </p:txBody>
      </p:sp>
      <p:pic>
        <p:nvPicPr>
          <p:cNvPr id="1026" name="Picture 2" descr="Gerelateerde afbeelding">
            <a:extLst>
              <a:ext uri="{FF2B5EF4-FFF2-40B4-BE49-F238E27FC236}">
                <a16:creationId xmlns:a16="http://schemas.microsoft.com/office/drawing/2014/main" id="{1577A569-29EB-4FB0-8C67-554E9C2D46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7399" y="4504081"/>
            <a:ext cx="3884051" cy="21337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fbeeldingsresultaat voor verschillende lichtvallen tekenen">
            <a:extLst>
              <a:ext uri="{FF2B5EF4-FFF2-40B4-BE49-F238E27FC236}">
                <a16:creationId xmlns:a16="http://schemas.microsoft.com/office/drawing/2014/main" id="{A9494E72-FEC7-420A-AF52-08F606882FF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943278" y="220159"/>
            <a:ext cx="2988172" cy="423957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el 6">
            <a:extLst>
              <a:ext uri="{FF2B5EF4-FFF2-40B4-BE49-F238E27FC236}">
                <a16:creationId xmlns:a16="http://schemas.microsoft.com/office/drawing/2014/main" id="{AD89818C-9783-453C-BCEB-70D19EC2954E}"/>
              </a:ext>
            </a:extLst>
          </p:cNvPr>
          <p:cNvGraphicFramePr>
            <a:graphicFrameLocks noGrp="1"/>
          </p:cNvGraphicFramePr>
          <p:nvPr>
            <p:extLst>
              <p:ext uri="{D42A27DB-BD31-4B8C-83A1-F6EECF244321}">
                <p14:modId xmlns:p14="http://schemas.microsoft.com/office/powerpoint/2010/main" val="2934484691"/>
              </p:ext>
            </p:extLst>
          </p:nvPr>
        </p:nvGraphicFramePr>
        <p:xfrm>
          <a:off x="4575345" y="2577324"/>
          <a:ext cx="4309958" cy="1882414"/>
        </p:xfrm>
        <a:graphic>
          <a:graphicData uri="http://schemas.openxmlformats.org/drawingml/2006/table">
            <a:tbl>
              <a:tblPr firstRow="1" bandRow="1">
                <a:tableStyleId>{5C22544A-7EE6-4342-B048-85BDC9FD1C3A}</a:tableStyleId>
              </a:tblPr>
              <a:tblGrid>
                <a:gridCol w="1437548">
                  <a:extLst>
                    <a:ext uri="{9D8B030D-6E8A-4147-A177-3AD203B41FA5}">
                      <a16:colId xmlns:a16="http://schemas.microsoft.com/office/drawing/2014/main" val="2408759545"/>
                    </a:ext>
                  </a:extLst>
                </a:gridCol>
                <a:gridCol w="1437548">
                  <a:extLst>
                    <a:ext uri="{9D8B030D-6E8A-4147-A177-3AD203B41FA5}">
                      <a16:colId xmlns:a16="http://schemas.microsoft.com/office/drawing/2014/main" val="583189320"/>
                    </a:ext>
                  </a:extLst>
                </a:gridCol>
                <a:gridCol w="1434862">
                  <a:extLst>
                    <a:ext uri="{9D8B030D-6E8A-4147-A177-3AD203B41FA5}">
                      <a16:colId xmlns:a16="http://schemas.microsoft.com/office/drawing/2014/main" val="4275275852"/>
                    </a:ext>
                  </a:extLst>
                </a:gridCol>
              </a:tblGrid>
              <a:tr h="941207">
                <a:tc>
                  <a:txBody>
                    <a:bodyPr/>
                    <a:lstStyle/>
                    <a:p>
                      <a:r>
                        <a:rPr lang="nl-NL" dirty="0">
                          <a:solidFill>
                            <a:schemeClr val="accent2">
                              <a:lumMod val="50000"/>
                            </a:schemeClr>
                          </a:solidFill>
                        </a:rPr>
                        <a:t>1 </a:t>
                      </a:r>
                      <a:r>
                        <a:rPr lang="nl-NL" sz="1400" b="0" dirty="0">
                          <a:solidFill>
                            <a:schemeClr val="accent2">
                              <a:lumMod val="50000"/>
                            </a:schemeClr>
                          </a:solidFill>
                        </a:rPr>
                        <a:t>tegenlicht</a:t>
                      </a:r>
                    </a:p>
                  </a:txBody>
                  <a:tcPr/>
                </a:tc>
                <a:tc>
                  <a:txBody>
                    <a:bodyPr/>
                    <a:lstStyle/>
                    <a:p>
                      <a:r>
                        <a:rPr lang="nl-NL" dirty="0">
                          <a:solidFill>
                            <a:schemeClr val="accent2">
                              <a:lumMod val="50000"/>
                            </a:schemeClr>
                          </a:solidFill>
                        </a:rPr>
                        <a:t>2 </a:t>
                      </a:r>
                      <a:r>
                        <a:rPr lang="nl-NL" sz="1400" b="0" dirty="0" err="1">
                          <a:solidFill>
                            <a:schemeClr val="accent2">
                              <a:lumMod val="50000"/>
                            </a:schemeClr>
                          </a:solidFill>
                        </a:rPr>
                        <a:t>meelicht</a:t>
                      </a:r>
                      <a:endParaRPr lang="nl-NL" sz="1400" b="0" dirty="0">
                        <a:solidFill>
                          <a:schemeClr val="accent2">
                            <a:lumMod val="50000"/>
                          </a:schemeClr>
                        </a:solidFill>
                      </a:endParaRPr>
                    </a:p>
                  </a:txBody>
                  <a:tcPr/>
                </a:tc>
                <a:tc>
                  <a:txBody>
                    <a:bodyPr/>
                    <a:lstStyle/>
                    <a:p>
                      <a:r>
                        <a:rPr lang="nl-NL" dirty="0">
                          <a:solidFill>
                            <a:schemeClr val="accent2">
                              <a:lumMod val="50000"/>
                            </a:schemeClr>
                          </a:solidFill>
                        </a:rPr>
                        <a:t>3 </a:t>
                      </a:r>
                      <a:r>
                        <a:rPr lang="nl-NL" sz="1400" b="0" dirty="0">
                          <a:solidFill>
                            <a:schemeClr val="accent2">
                              <a:lumMod val="50000"/>
                            </a:schemeClr>
                          </a:solidFill>
                        </a:rPr>
                        <a:t>zijlicht</a:t>
                      </a:r>
                    </a:p>
                  </a:txBody>
                  <a:tcPr/>
                </a:tc>
                <a:extLst>
                  <a:ext uri="{0D108BD9-81ED-4DB2-BD59-A6C34878D82A}">
                    <a16:rowId xmlns:a16="http://schemas.microsoft.com/office/drawing/2014/main" val="1014662740"/>
                  </a:ext>
                </a:extLst>
              </a:tr>
              <a:tr h="941207">
                <a:tc>
                  <a:txBody>
                    <a:bodyPr/>
                    <a:lstStyle/>
                    <a:p>
                      <a:r>
                        <a:rPr lang="nl-NL" b="1" dirty="0">
                          <a:solidFill>
                            <a:schemeClr val="accent2">
                              <a:lumMod val="50000"/>
                            </a:schemeClr>
                          </a:solidFill>
                        </a:rPr>
                        <a:t>4 </a:t>
                      </a:r>
                      <a:r>
                        <a:rPr lang="nl-NL" sz="1400" b="0" dirty="0">
                          <a:solidFill>
                            <a:schemeClr val="accent2">
                              <a:lumMod val="50000"/>
                            </a:schemeClr>
                          </a:solidFill>
                        </a:rPr>
                        <a:t>strijklicht</a:t>
                      </a:r>
                    </a:p>
                  </a:txBody>
                  <a:tcPr/>
                </a:tc>
                <a:tc>
                  <a:txBody>
                    <a:bodyPr/>
                    <a:lstStyle/>
                    <a:p>
                      <a:r>
                        <a:rPr lang="nl-NL" b="1" dirty="0">
                          <a:solidFill>
                            <a:schemeClr val="accent2">
                              <a:lumMod val="50000"/>
                            </a:schemeClr>
                          </a:solidFill>
                        </a:rPr>
                        <a:t>5 </a:t>
                      </a:r>
                      <a:r>
                        <a:rPr lang="nl-NL" sz="1400" b="0" dirty="0">
                          <a:solidFill>
                            <a:schemeClr val="accent2">
                              <a:lumMod val="50000"/>
                            </a:schemeClr>
                          </a:solidFill>
                        </a:rPr>
                        <a:t>glimlicht</a:t>
                      </a:r>
                    </a:p>
                  </a:txBody>
                  <a:tcPr/>
                </a:tc>
                <a:tc>
                  <a:txBody>
                    <a:bodyPr/>
                    <a:lstStyle/>
                    <a:p>
                      <a:r>
                        <a:rPr lang="nl-NL" b="1" dirty="0">
                          <a:solidFill>
                            <a:schemeClr val="accent2">
                              <a:lumMod val="50000"/>
                            </a:schemeClr>
                          </a:solidFill>
                        </a:rPr>
                        <a:t>6 </a:t>
                      </a:r>
                      <a:r>
                        <a:rPr lang="nl-NL" sz="1400" b="0" dirty="0">
                          <a:solidFill>
                            <a:schemeClr val="accent2">
                              <a:lumMod val="50000"/>
                            </a:schemeClr>
                          </a:solidFill>
                        </a:rPr>
                        <a:t>gebundeld licht</a:t>
                      </a:r>
                    </a:p>
                  </a:txBody>
                  <a:tcPr/>
                </a:tc>
                <a:extLst>
                  <a:ext uri="{0D108BD9-81ED-4DB2-BD59-A6C34878D82A}">
                    <a16:rowId xmlns:a16="http://schemas.microsoft.com/office/drawing/2014/main" val="794169321"/>
                  </a:ext>
                </a:extLst>
              </a:tr>
            </a:tbl>
          </a:graphicData>
        </a:graphic>
      </p:graphicFrame>
    </p:spTree>
    <p:extLst>
      <p:ext uri="{BB962C8B-B14F-4D97-AF65-F5344CB8AC3E}">
        <p14:creationId xmlns:p14="http://schemas.microsoft.com/office/powerpoint/2010/main" val="497580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4128" y="585216"/>
            <a:ext cx="6944215" cy="1499616"/>
          </a:xfrm>
        </p:spPr>
        <p:txBody>
          <a:bodyPr>
            <a:normAutofit/>
          </a:bodyPr>
          <a:lstStyle/>
          <a:p>
            <a:r>
              <a:rPr lang="nl-NL" sz="8000" dirty="0">
                <a:solidFill>
                  <a:schemeClr val="accent2">
                    <a:lumMod val="75000"/>
                  </a:schemeClr>
                </a:solidFill>
              </a:rPr>
              <a:t>lichtrichting</a:t>
            </a:r>
          </a:p>
        </p:txBody>
      </p:sp>
      <p:sp>
        <p:nvSpPr>
          <p:cNvPr id="3" name="Tijdelijke aanduiding voor inhoud 2"/>
          <p:cNvSpPr>
            <a:spLocks noGrp="1"/>
          </p:cNvSpPr>
          <p:nvPr>
            <p:ph idx="1"/>
          </p:nvPr>
        </p:nvSpPr>
        <p:spPr>
          <a:xfrm>
            <a:off x="522514" y="3370217"/>
            <a:ext cx="11187793" cy="3317966"/>
          </a:xfrm>
        </p:spPr>
        <p:txBody>
          <a:bodyPr>
            <a:normAutofit fontScale="92500" lnSpcReduction="10000"/>
          </a:bodyPr>
          <a:lstStyle/>
          <a:p>
            <a:pPr marL="0" indent="0">
              <a:buNone/>
            </a:pPr>
            <a:r>
              <a:rPr lang="nl-NL" dirty="0"/>
              <a:t/>
            </a:r>
            <a:br>
              <a:rPr lang="nl-NL" dirty="0"/>
            </a:br>
            <a:r>
              <a:rPr lang="nl-NL" sz="2800" dirty="0"/>
              <a:t>Voor de kijker of de kunstenaar kan het licht uit </a:t>
            </a:r>
            <a:r>
              <a:rPr lang="nl-NL" sz="2800" b="1" dirty="0"/>
              <a:t>3</a:t>
            </a:r>
            <a:r>
              <a:rPr lang="nl-NL" sz="2800" dirty="0"/>
              <a:t> richtingen komen: </a:t>
            </a:r>
          </a:p>
          <a:p>
            <a:pPr marL="0" indent="0">
              <a:spcBef>
                <a:spcPts val="0"/>
              </a:spcBef>
              <a:buNone/>
            </a:pPr>
            <a:r>
              <a:rPr lang="nl-NL" sz="2800" b="1" dirty="0">
                <a:solidFill>
                  <a:schemeClr val="accent2">
                    <a:lumMod val="75000"/>
                  </a:schemeClr>
                </a:solidFill>
              </a:rPr>
              <a:t>Tegenlicht</a:t>
            </a:r>
            <a:r>
              <a:rPr lang="nl-NL" sz="2800" dirty="0"/>
              <a:t> </a:t>
            </a:r>
            <a:r>
              <a:rPr lang="nl-NL" dirty="0"/>
              <a:t>Bij tegenlicht komt de schaduw naar je toe. De lichtbron bevindt zich tegenover je. Tegenlicht kan een romantische of dreigende sfeer veroorzaken. Dat komt door het grote contrast tussen de lichte en donkere partijen. Als het tegenlicht erg fel is, ontstaan er silhouetten (donkere omtrekken)</a:t>
            </a:r>
            <a:endParaRPr lang="nl-NL" sz="2800" dirty="0"/>
          </a:p>
          <a:p>
            <a:pPr marL="0" indent="0">
              <a:buNone/>
            </a:pPr>
            <a:r>
              <a:rPr lang="nl-NL" sz="2800" b="1" dirty="0" err="1">
                <a:solidFill>
                  <a:schemeClr val="accent2">
                    <a:lumMod val="75000"/>
                  </a:schemeClr>
                </a:solidFill>
              </a:rPr>
              <a:t>Meelicht</a:t>
            </a:r>
            <a:r>
              <a:rPr lang="nl-NL" sz="2800" dirty="0"/>
              <a:t> </a:t>
            </a:r>
            <a:r>
              <a:rPr lang="nl-NL" dirty="0"/>
              <a:t>Men spreekt van </a:t>
            </a:r>
            <a:r>
              <a:rPr lang="nl-NL" i="1" dirty="0" err="1"/>
              <a:t>meelicht</a:t>
            </a:r>
            <a:r>
              <a:rPr lang="nl-NL" dirty="0"/>
              <a:t> wanneer je als kijker in de richting van het licht meekijkt. Wanneer je een foto maakt met een flitsapparaat heb je ook te maken met </a:t>
            </a:r>
            <a:r>
              <a:rPr lang="nl-NL" dirty="0" err="1"/>
              <a:t>meelicht</a:t>
            </a:r>
            <a:r>
              <a:rPr lang="nl-NL" dirty="0"/>
              <a:t>. Schaduwen zijn dan nauwelijks te zien</a:t>
            </a:r>
          </a:p>
          <a:p>
            <a:pPr marL="0" indent="0">
              <a:buNone/>
            </a:pPr>
            <a:r>
              <a:rPr lang="nl-NL" sz="2800" b="1" dirty="0">
                <a:solidFill>
                  <a:schemeClr val="accent2">
                    <a:lumMod val="75000"/>
                  </a:schemeClr>
                </a:solidFill>
              </a:rPr>
              <a:t>Zijlicht</a:t>
            </a:r>
            <a:r>
              <a:rPr lang="nl-NL" sz="2800" dirty="0"/>
              <a:t> </a:t>
            </a:r>
            <a:r>
              <a:rPr lang="nl-NL" dirty="0"/>
              <a:t>Bij zijlicht komt het licht van opzij. Dat kun je zien aan de slagschaduw. De schaduw die niet op het voorwerp zelf maar eronder, erachter of ernaast zit, heet slagschaduw</a:t>
            </a:r>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6640" y="182881"/>
            <a:ext cx="4652812" cy="3088304"/>
          </a:xfrm>
          <a:prstGeom prst="rect">
            <a:avLst/>
          </a:prstGeom>
        </p:spPr>
      </p:pic>
    </p:spTree>
    <p:extLst>
      <p:ext uri="{BB962C8B-B14F-4D97-AF65-F5344CB8AC3E}">
        <p14:creationId xmlns:p14="http://schemas.microsoft.com/office/powerpoint/2010/main" val="3038814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8000" dirty="0">
                <a:solidFill>
                  <a:schemeClr val="accent2">
                    <a:lumMod val="50000"/>
                  </a:schemeClr>
                </a:solidFill>
              </a:rPr>
              <a:t>silhouet</a:t>
            </a:r>
          </a:p>
        </p:txBody>
      </p:sp>
      <p:sp>
        <p:nvSpPr>
          <p:cNvPr id="5" name="Tijdelijke aanduiding voor tekst 4"/>
          <p:cNvSpPr>
            <a:spLocks noGrp="1"/>
          </p:cNvSpPr>
          <p:nvPr>
            <p:ph type="body" idx="1"/>
          </p:nvPr>
        </p:nvSpPr>
        <p:spPr/>
        <p:txBody>
          <a:bodyPr/>
          <a:lstStyle/>
          <a:p>
            <a:endParaRPr lang="nl-NL"/>
          </a:p>
        </p:txBody>
      </p:sp>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2594" y="261257"/>
            <a:ext cx="4120325" cy="4140926"/>
          </a:xfrm>
          <a:prstGeom prst="rect">
            <a:avLst/>
          </a:prstGeom>
        </p:spPr>
      </p:pic>
      <p:sp>
        <p:nvSpPr>
          <p:cNvPr id="4" name="Tekstvak 3"/>
          <p:cNvSpPr txBox="1"/>
          <p:nvPr/>
        </p:nvSpPr>
        <p:spPr>
          <a:xfrm>
            <a:off x="300445" y="378823"/>
            <a:ext cx="7158445" cy="4031873"/>
          </a:xfrm>
          <a:prstGeom prst="rect">
            <a:avLst/>
          </a:prstGeom>
          <a:noFill/>
        </p:spPr>
        <p:txBody>
          <a:bodyPr wrap="square" rtlCol="0">
            <a:spAutoFit/>
          </a:bodyPr>
          <a:lstStyle/>
          <a:p>
            <a:r>
              <a:rPr lang="nl-NL" sz="3200" dirty="0">
                <a:solidFill>
                  <a:schemeClr val="accent2">
                    <a:lumMod val="50000"/>
                  </a:schemeClr>
                </a:solidFill>
              </a:rPr>
              <a:t>Bij tegenlicht komt de schaduw naar je toe. De lichtbron bevindt zich tegenover je. Tegenlicht kan een romantische of dreigende sfeer veroorzaken. Dat komt door het grote contrast tussen de lichte en donkere partijen. Als het tegenlicht erg fel is, ontstaan er silhouetten (donkere omtrekken)</a:t>
            </a:r>
          </a:p>
        </p:txBody>
      </p:sp>
    </p:spTree>
    <p:extLst>
      <p:ext uri="{BB962C8B-B14F-4D97-AF65-F5344CB8AC3E}">
        <p14:creationId xmlns:p14="http://schemas.microsoft.com/office/powerpoint/2010/main" val="2842830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Soorten licht</a:t>
            </a:r>
          </a:p>
        </p:txBody>
      </p:sp>
      <p:sp>
        <p:nvSpPr>
          <p:cNvPr id="3" name="Ondertitel 2"/>
          <p:cNvSpPr>
            <a:spLocks noGrp="1"/>
          </p:cNvSpPr>
          <p:nvPr>
            <p:ph type="subTitle" idx="1"/>
          </p:nvPr>
        </p:nvSpPr>
        <p:spPr>
          <a:xfrm>
            <a:off x="8610600" y="4650376"/>
            <a:ext cx="3200400" cy="2116183"/>
          </a:xfrm>
        </p:spPr>
        <p:txBody>
          <a:bodyPr>
            <a:noAutofit/>
          </a:bodyPr>
          <a:lstStyle/>
          <a:p>
            <a:r>
              <a:rPr lang="nl-NL" sz="2400" dirty="0">
                <a:solidFill>
                  <a:schemeClr val="accent2">
                    <a:lumMod val="75000"/>
                  </a:schemeClr>
                </a:solidFill>
              </a:rPr>
              <a:t>Strijklicht </a:t>
            </a:r>
          </a:p>
          <a:p>
            <a:r>
              <a:rPr lang="nl-NL" sz="2400" dirty="0">
                <a:solidFill>
                  <a:schemeClr val="accent2">
                    <a:lumMod val="75000"/>
                  </a:schemeClr>
                </a:solidFill>
              </a:rPr>
              <a:t>Glimlicht</a:t>
            </a:r>
          </a:p>
        </p:txBody>
      </p:sp>
      <p:sp>
        <p:nvSpPr>
          <p:cNvPr id="7" name="Tekstvak 6"/>
          <p:cNvSpPr txBox="1"/>
          <p:nvPr/>
        </p:nvSpPr>
        <p:spPr>
          <a:xfrm>
            <a:off x="457201" y="679269"/>
            <a:ext cx="5878285" cy="3585597"/>
          </a:xfrm>
          <a:prstGeom prst="rect">
            <a:avLst/>
          </a:prstGeom>
          <a:noFill/>
        </p:spPr>
        <p:txBody>
          <a:bodyPr wrap="square" rtlCol="0">
            <a:spAutoFit/>
          </a:bodyPr>
          <a:lstStyle/>
          <a:p>
            <a:pPr fontAlgn="base"/>
            <a:r>
              <a:rPr lang="nl-NL" sz="2800" b="1" dirty="0">
                <a:solidFill>
                  <a:schemeClr val="accent2">
                    <a:lumMod val="50000"/>
                  </a:schemeClr>
                </a:solidFill>
              </a:rPr>
              <a:t>Strijklicht</a:t>
            </a:r>
            <a:r>
              <a:rPr lang="nl-NL" sz="2800" dirty="0">
                <a:solidFill>
                  <a:schemeClr val="accent2">
                    <a:lumMod val="50000"/>
                  </a:schemeClr>
                </a:solidFill>
              </a:rPr>
              <a:t>; Het licht schijnt vlak over het voorwerp waardoor je reliëf ziet.</a:t>
            </a:r>
          </a:p>
          <a:p>
            <a:pPr fontAlgn="base">
              <a:spcBef>
                <a:spcPts val="600"/>
              </a:spcBef>
            </a:pPr>
            <a:r>
              <a:rPr lang="nl-NL" dirty="0"/>
              <a:t>Bij strijklicht zijn de schaduwen heel lang. Dat komt doordat de lichtbron op dezelfde hoogte staat als het voorwerp zelf. Het licht schijnt er als het ware vlak over heen.</a:t>
            </a:r>
            <a:r>
              <a:rPr lang="nl-NL" sz="2800" dirty="0"/>
              <a:t/>
            </a:r>
            <a:br>
              <a:rPr lang="nl-NL" sz="2800" dirty="0"/>
            </a:br>
            <a:r>
              <a:rPr lang="nl-NL" sz="2800" b="1" dirty="0">
                <a:solidFill>
                  <a:schemeClr val="accent2">
                    <a:lumMod val="50000"/>
                  </a:schemeClr>
                </a:solidFill>
              </a:rPr>
              <a:t>Glimlicht</a:t>
            </a:r>
            <a:r>
              <a:rPr lang="nl-NL" sz="2800" dirty="0">
                <a:solidFill>
                  <a:schemeClr val="accent2">
                    <a:lumMod val="50000"/>
                  </a:schemeClr>
                </a:solidFill>
              </a:rPr>
              <a:t>; Het licht dat op een glanzend voorwerp valt, kan zo sterk weerkaatst worden dat het een wit vlak wordt en zijn kleur verliest.</a:t>
            </a:r>
          </a:p>
        </p:txBody>
      </p:sp>
      <p:pic>
        <p:nvPicPr>
          <p:cNvPr id="8" name="Afbeelding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9404" y="595031"/>
            <a:ext cx="2435674" cy="3232804"/>
          </a:xfrm>
          <a:prstGeom prst="rect">
            <a:avLst/>
          </a:prstGeom>
        </p:spPr>
      </p:pic>
      <p:sp>
        <p:nvSpPr>
          <p:cNvPr id="4" name="Tekstvak 3"/>
          <p:cNvSpPr txBox="1"/>
          <p:nvPr/>
        </p:nvSpPr>
        <p:spPr>
          <a:xfrm>
            <a:off x="6178731" y="4049486"/>
            <a:ext cx="2431869" cy="369332"/>
          </a:xfrm>
          <a:prstGeom prst="rect">
            <a:avLst/>
          </a:prstGeom>
          <a:noFill/>
        </p:spPr>
        <p:txBody>
          <a:bodyPr wrap="square" rtlCol="0">
            <a:spAutoFit/>
          </a:bodyPr>
          <a:lstStyle/>
          <a:p>
            <a:pPr algn="ctr"/>
            <a:r>
              <a:rPr lang="nl-NL" dirty="0">
                <a:solidFill>
                  <a:schemeClr val="accent2">
                    <a:lumMod val="50000"/>
                  </a:schemeClr>
                </a:solidFill>
              </a:rPr>
              <a:t>Glimlicht</a:t>
            </a:r>
          </a:p>
        </p:txBody>
      </p:sp>
      <p:sp>
        <p:nvSpPr>
          <p:cNvPr id="5" name="Tekstvak 4"/>
          <p:cNvSpPr txBox="1"/>
          <p:nvPr/>
        </p:nvSpPr>
        <p:spPr>
          <a:xfrm>
            <a:off x="8713179" y="4049486"/>
            <a:ext cx="3232804" cy="369332"/>
          </a:xfrm>
          <a:prstGeom prst="rect">
            <a:avLst/>
          </a:prstGeom>
          <a:noFill/>
        </p:spPr>
        <p:txBody>
          <a:bodyPr wrap="square" rtlCol="0">
            <a:spAutoFit/>
          </a:bodyPr>
          <a:lstStyle/>
          <a:p>
            <a:pPr algn="ctr"/>
            <a:r>
              <a:rPr lang="nl-NL" dirty="0">
                <a:solidFill>
                  <a:schemeClr val="accent2">
                    <a:lumMod val="50000"/>
                  </a:schemeClr>
                </a:solidFill>
              </a:rPr>
              <a:t>Strijklicht</a:t>
            </a: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3179" y="1341210"/>
            <a:ext cx="3302291" cy="2476718"/>
          </a:xfrm>
          <a:prstGeom prst="rect">
            <a:avLst/>
          </a:prstGeom>
        </p:spPr>
      </p:pic>
    </p:spTree>
    <p:extLst>
      <p:ext uri="{BB962C8B-B14F-4D97-AF65-F5344CB8AC3E}">
        <p14:creationId xmlns:p14="http://schemas.microsoft.com/office/powerpoint/2010/main" val="2889831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Soorten licht</a:t>
            </a:r>
          </a:p>
        </p:txBody>
      </p:sp>
      <p:sp>
        <p:nvSpPr>
          <p:cNvPr id="3" name="Ondertitel 2"/>
          <p:cNvSpPr>
            <a:spLocks noGrp="1"/>
          </p:cNvSpPr>
          <p:nvPr>
            <p:ph type="subTitle" idx="1"/>
          </p:nvPr>
        </p:nvSpPr>
        <p:spPr/>
        <p:txBody>
          <a:bodyPr>
            <a:normAutofit/>
          </a:bodyPr>
          <a:lstStyle/>
          <a:p>
            <a:r>
              <a:rPr lang="nl-NL" sz="2400" b="1" dirty="0">
                <a:solidFill>
                  <a:schemeClr val="accent2">
                    <a:lumMod val="50000"/>
                  </a:schemeClr>
                </a:solidFill>
              </a:rPr>
              <a:t>Diffuus licht </a:t>
            </a:r>
          </a:p>
          <a:p>
            <a:r>
              <a:rPr lang="nl-NL" sz="2400" b="1" dirty="0">
                <a:solidFill>
                  <a:schemeClr val="accent2">
                    <a:lumMod val="50000"/>
                  </a:schemeClr>
                </a:solidFill>
              </a:rPr>
              <a:t>Gebundeld licht</a:t>
            </a:r>
          </a:p>
        </p:txBody>
      </p:sp>
      <p:sp>
        <p:nvSpPr>
          <p:cNvPr id="5" name="Rechthoek 4"/>
          <p:cNvSpPr/>
          <p:nvPr/>
        </p:nvSpPr>
        <p:spPr>
          <a:xfrm>
            <a:off x="326572" y="744582"/>
            <a:ext cx="4807132" cy="4093428"/>
          </a:xfrm>
          <a:prstGeom prst="rect">
            <a:avLst/>
          </a:prstGeom>
        </p:spPr>
        <p:txBody>
          <a:bodyPr wrap="square">
            <a:spAutoFit/>
          </a:bodyPr>
          <a:lstStyle/>
          <a:p>
            <a:r>
              <a:rPr lang="nl-NL" sz="2800" b="1" dirty="0">
                <a:solidFill>
                  <a:schemeClr val="accent2">
                    <a:lumMod val="50000"/>
                  </a:schemeClr>
                </a:solidFill>
              </a:rPr>
              <a:t>Diffuus licht</a:t>
            </a:r>
            <a:r>
              <a:rPr lang="nl-NL" sz="2800" dirty="0">
                <a:solidFill>
                  <a:schemeClr val="accent2">
                    <a:lumMod val="50000"/>
                  </a:schemeClr>
                </a:solidFill>
              </a:rPr>
              <a:t>; Er zijn geen schaduwen te zien, omdat het licht van alle kanten komt (vaak bij bewolking).</a:t>
            </a:r>
          </a:p>
          <a:p>
            <a:r>
              <a:rPr lang="nl-NL" sz="2800" b="1" dirty="0">
                <a:solidFill>
                  <a:schemeClr val="accent2">
                    <a:lumMod val="50000"/>
                  </a:schemeClr>
                </a:solidFill>
              </a:rPr>
              <a:t>Gebundeld licht</a:t>
            </a:r>
            <a:r>
              <a:rPr lang="nl-NL" sz="2800" dirty="0">
                <a:solidFill>
                  <a:schemeClr val="accent2">
                    <a:lumMod val="50000"/>
                  </a:schemeClr>
                </a:solidFill>
              </a:rPr>
              <a:t>; Een sterke concentratie van licht gericht op een kleine oppervlakte.</a:t>
            </a:r>
          </a:p>
          <a:p>
            <a:r>
              <a:rPr lang="nl-NL" sz="3200" dirty="0"/>
              <a:t/>
            </a:r>
            <a:br>
              <a:rPr lang="nl-NL" sz="3200" dirty="0"/>
            </a:br>
            <a:endParaRPr lang="nl-NL" sz="3200" dirty="0">
              <a:solidFill>
                <a:schemeClr val="accent2">
                  <a:lumMod val="50000"/>
                </a:schemeClr>
              </a:solidFill>
            </a:endParaRPr>
          </a:p>
        </p:txBody>
      </p:sp>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4538" y="744582"/>
            <a:ext cx="3312524" cy="2208349"/>
          </a:xfrm>
          <a:prstGeom prst="rect">
            <a:avLst/>
          </a:prstGeom>
        </p:spPr>
      </p:pic>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6462" y="744582"/>
            <a:ext cx="2734578" cy="2199466"/>
          </a:xfrm>
          <a:prstGeom prst="rect">
            <a:avLst/>
          </a:prstGeom>
        </p:spPr>
      </p:pic>
      <p:sp>
        <p:nvSpPr>
          <p:cNvPr id="8" name="Tekstvak 7"/>
          <p:cNvSpPr txBox="1"/>
          <p:nvPr/>
        </p:nvSpPr>
        <p:spPr>
          <a:xfrm>
            <a:off x="5586462" y="2952931"/>
            <a:ext cx="2734578" cy="369332"/>
          </a:xfrm>
          <a:prstGeom prst="rect">
            <a:avLst/>
          </a:prstGeom>
          <a:noFill/>
        </p:spPr>
        <p:txBody>
          <a:bodyPr wrap="square" rtlCol="0">
            <a:spAutoFit/>
          </a:bodyPr>
          <a:lstStyle/>
          <a:p>
            <a:pPr algn="ctr"/>
            <a:r>
              <a:rPr lang="nl-NL" dirty="0">
                <a:solidFill>
                  <a:schemeClr val="accent2">
                    <a:lumMod val="50000"/>
                  </a:schemeClr>
                </a:solidFill>
              </a:rPr>
              <a:t>Diffuus licht</a:t>
            </a:r>
          </a:p>
        </p:txBody>
      </p:sp>
      <p:sp>
        <p:nvSpPr>
          <p:cNvPr id="9" name="Tekstvak 8"/>
          <p:cNvSpPr txBox="1"/>
          <p:nvPr/>
        </p:nvSpPr>
        <p:spPr>
          <a:xfrm>
            <a:off x="8610600" y="2952931"/>
            <a:ext cx="3256462" cy="369332"/>
          </a:xfrm>
          <a:prstGeom prst="rect">
            <a:avLst/>
          </a:prstGeom>
          <a:noFill/>
        </p:spPr>
        <p:txBody>
          <a:bodyPr wrap="square" rtlCol="0">
            <a:spAutoFit/>
          </a:bodyPr>
          <a:lstStyle/>
          <a:p>
            <a:pPr algn="ctr"/>
            <a:r>
              <a:rPr lang="nl-NL" dirty="0">
                <a:solidFill>
                  <a:schemeClr val="accent2">
                    <a:lumMod val="50000"/>
                  </a:schemeClr>
                </a:solidFill>
              </a:rPr>
              <a:t>Gebundeld licht</a:t>
            </a:r>
          </a:p>
        </p:txBody>
      </p:sp>
    </p:spTree>
    <p:extLst>
      <p:ext uri="{BB962C8B-B14F-4D97-AF65-F5344CB8AC3E}">
        <p14:creationId xmlns:p14="http://schemas.microsoft.com/office/powerpoint/2010/main" val="3789724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7200" dirty="0"/>
              <a:t>lichtbronnen</a:t>
            </a:r>
          </a:p>
        </p:txBody>
      </p:sp>
      <p:sp>
        <p:nvSpPr>
          <p:cNvPr id="5" name="Tijdelijke aanduiding voor inhoud 4"/>
          <p:cNvSpPr>
            <a:spLocks noGrp="1"/>
          </p:cNvSpPr>
          <p:nvPr>
            <p:ph sz="half" idx="1"/>
          </p:nvPr>
        </p:nvSpPr>
        <p:spPr/>
        <p:txBody>
          <a:bodyPr>
            <a:normAutofit/>
          </a:bodyPr>
          <a:lstStyle/>
          <a:p>
            <a:pPr algn="ctr"/>
            <a:r>
              <a:rPr lang="nl-NL" sz="3200" dirty="0">
                <a:solidFill>
                  <a:schemeClr val="accent2">
                    <a:lumMod val="75000"/>
                  </a:schemeClr>
                </a:solidFill>
              </a:rPr>
              <a:t>Kunstmatige lichtbronnen</a:t>
            </a:r>
          </a:p>
          <a:p>
            <a:pPr marL="0" indent="0" algn="ctr">
              <a:buNone/>
            </a:pPr>
            <a:r>
              <a:rPr lang="nl-NL" dirty="0"/>
              <a:t>Door de mens gemaakt</a:t>
            </a:r>
          </a:p>
          <a:p>
            <a:pPr marL="0" indent="0" algn="ctr">
              <a:buNone/>
            </a:pPr>
            <a:r>
              <a:rPr lang="nl-NL" dirty="0"/>
              <a:t>Lamp, vuur, neon, </a:t>
            </a:r>
            <a:r>
              <a:rPr lang="nl-NL" dirty="0" err="1"/>
              <a:t>TL-licht</a:t>
            </a:r>
            <a:endParaRPr lang="nl-NL" dirty="0"/>
          </a:p>
        </p:txBody>
      </p:sp>
      <p:sp>
        <p:nvSpPr>
          <p:cNvPr id="4" name="Tijdelijke aanduiding voor inhoud 3"/>
          <p:cNvSpPr>
            <a:spLocks noGrp="1"/>
          </p:cNvSpPr>
          <p:nvPr>
            <p:ph sz="half" idx="2"/>
          </p:nvPr>
        </p:nvSpPr>
        <p:spPr/>
        <p:txBody>
          <a:bodyPr>
            <a:normAutofit/>
          </a:bodyPr>
          <a:lstStyle/>
          <a:p>
            <a:pPr algn="ctr"/>
            <a:r>
              <a:rPr lang="nl-NL" sz="3200" dirty="0">
                <a:solidFill>
                  <a:schemeClr val="accent2">
                    <a:lumMod val="75000"/>
                  </a:schemeClr>
                </a:solidFill>
              </a:rPr>
              <a:t>Natuurlijke lichtbronnen</a:t>
            </a:r>
          </a:p>
          <a:p>
            <a:pPr algn="ctr"/>
            <a:r>
              <a:rPr lang="nl-NL" dirty="0"/>
              <a:t>Door de natuur gemaakt</a:t>
            </a:r>
          </a:p>
          <a:p>
            <a:pPr algn="ctr"/>
            <a:r>
              <a:rPr lang="nl-NL" dirty="0"/>
              <a:t>Zon, maan, sterren, bliksem</a:t>
            </a:r>
          </a:p>
          <a:p>
            <a:endParaRPr lang="nl-NL" dirty="0"/>
          </a:p>
        </p:txBody>
      </p:sp>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5264" y="3837735"/>
            <a:ext cx="3332262" cy="2701834"/>
          </a:xfrm>
          <a:prstGeom prst="rect">
            <a:avLst/>
          </a:prstGeom>
        </p:spPr>
      </p:pic>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6032" y="3837735"/>
            <a:ext cx="3363686" cy="2703407"/>
          </a:xfrm>
          <a:prstGeom prst="rect">
            <a:avLst/>
          </a:prstGeom>
        </p:spPr>
      </p:pic>
    </p:spTree>
    <p:extLst>
      <p:ext uri="{BB962C8B-B14F-4D97-AF65-F5344CB8AC3E}">
        <p14:creationId xmlns:p14="http://schemas.microsoft.com/office/powerpoint/2010/main" val="3001915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l-NL" sz="8000" dirty="0"/>
              <a:t>schaduwen</a:t>
            </a:r>
            <a:endParaRPr lang="nl-NL" sz="8000" dirty="0">
              <a:solidFill>
                <a:srgbClr val="FF0000"/>
              </a:solidFill>
            </a:endParaRPr>
          </a:p>
        </p:txBody>
      </p:sp>
      <p:sp>
        <p:nvSpPr>
          <p:cNvPr id="3" name="Tijdelijke aanduiding voor tekst 2"/>
          <p:cNvSpPr>
            <a:spLocks noGrp="1"/>
          </p:cNvSpPr>
          <p:nvPr>
            <p:ph type="body" idx="1"/>
          </p:nvPr>
        </p:nvSpPr>
        <p:spPr>
          <a:xfrm>
            <a:off x="11430000" y="5114109"/>
            <a:ext cx="65314" cy="45719"/>
          </a:xfrm>
        </p:spPr>
        <p:txBody>
          <a:bodyPr>
            <a:normAutofit fontScale="25000" lnSpcReduction="20000"/>
          </a:bodyPr>
          <a:lstStyle/>
          <a:p>
            <a:endParaRPr lang="nl-NL" dirty="0"/>
          </a:p>
        </p:txBody>
      </p:sp>
      <p:sp>
        <p:nvSpPr>
          <p:cNvPr id="4" name="Tekstvak 3"/>
          <p:cNvSpPr txBox="1"/>
          <p:nvPr/>
        </p:nvSpPr>
        <p:spPr>
          <a:xfrm>
            <a:off x="1920240" y="940526"/>
            <a:ext cx="4127863" cy="2215991"/>
          </a:xfrm>
          <a:prstGeom prst="rect">
            <a:avLst/>
          </a:prstGeom>
          <a:noFill/>
        </p:spPr>
        <p:txBody>
          <a:bodyPr wrap="square" rtlCol="0">
            <a:spAutoFit/>
          </a:bodyPr>
          <a:lstStyle/>
          <a:p>
            <a:r>
              <a:rPr lang="nl-NL" sz="2400" b="1" dirty="0">
                <a:solidFill>
                  <a:schemeClr val="accent2">
                    <a:lumMod val="75000"/>
                  </a:schemeClr>
                </a:solidFill>
              </a:rPr>
              <a:t>Eigen schaduw</a:t>
            </a:r>
          </a:p>
          <a:p>
            <a:r>
              <a:rPr lang="nl-NL" sz="2400" dirty="0"/>
              <a:t>Dit is de schaduw die op het onderwerp aanwezig is. Of het is de niet belichte kant van het voorwerp</a:t>
            </a:r>
            <a:endParaRPr lang="nl-NL" altLang="nl-NL" dirty="0">
              <a:latin typeface="Calibri" panose="020F0502020204030204" pitchFamily="34" charset="0"/>
            </a:endParaRPr>
          </a:p>
          <a:p>
            <a:endParaRPr lang="nl-NL" dirty="0"/>
          </a:p>
        </p:txBody>
      </p:sp>
      <p:sp>
        <p:nvSpPr>
          <p:cNvPr id="5" name="Tekstvak 4"/>
          <p:cNvSpPr txBox="1"/>
          <p:nvPr/>
        </p:nvSpPr>
        <p:spPr>
          <a:xfrm>
            <a:off x="6662057" y="940526"/>
            <a:ext cx="5148943" cy="2769989"/>
          </a:xfrm>
          <a:prstGeom prst="rect">
            <a:avLst/>
          </a:prstGeom>
          <a:noFill/>
        </p:spPr>
        <p:txBody>
          <a:bodyPr wrap="square" rtlCol="0">
            <a:spAutoFit/>
          </a:bodyPr>
          <a:lstStyle/>
          <a:p>
            <a:r>
              <a:rPr lang="nl-NL" sz="2400" b="1" dirty="0">
                <a:solidFill>
                  <a:schemeClr val="accent2">
                    <a:lumMod val="75000"/>
                  </a:schemeClr>
                </a:solidFill>
              </a:rPr>
              <a:t>Slagschaduw</a:t>
            </a:r>
          </a:p>
          <a:p>
            <a:r>
              <a:rPr lang="nl-NL" sz="2400" dirty="0"/>
              <a:t>Dit</a:t>
            </a:r>
            <a:r>
              <a:rPr lang="nl-NL" sz="2400" b="1" i="1" dirty="0"/>
              <a:t> </a:t>
            </a:r>
            <a:r>
              <a:rPr lang="nl-NL" sz="2400" dirty="0"/>
              <a:t>is de schaduw die een object "werpt" op een ondergrond of achtergrond.</a:t>
            </a:r>
          </a:p>
          <a:p>
            <a:r>
              <a:rPr lang="nl-NL" altLang="nl-NL" sz="2400" dirty="0"/>
              <a:t>De eigenschaduw zorgt er voor dat het </a:t>
            </a:r>
            <a:r>
              <a:rPr lang="nl-NL" altLang="nl-NL" sz="2400" b="1" dirty="0"/>
              <a:t>onderwerp ruimtelijk </a:t>
            </a:r>
            <a:r>
              <a:rPr lang="nl-NL" altLang="nl-NL" sz="2400" dirty="0"/>
              <a:t>wordt.</a:t>
            </a:r>
          </a:p>
          <a:p>
            <a:endParaRPr lang="nl-NL" dirty="0"/>
          </a:p>
          <a:p>
            <a:endParaRPr lang="nl-NL" altLang="nl-NL" dirty="0">
              <a:latin typeface="Calibri" panose="020F0502020204030204" pitchFamily="34" charset="0"/>
            </a:endParaRPr>
          </a:p>
          <a:p>
            <a:endParaRPr lang="nl-NL" dirty="0"/>
          </a:p>
        </p:txBody>
      </p:sp>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347" y="2904625"/>
            <a:ext cx="3002695" cy="3683192"/>
          </a:xfrm>
          <a:prstGeom prst="rect">
            <a:avLst/>
          </a:prstGeom>
        </p:spPr>
      </p:pic>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3920" y="2904625"/>
            <a:ext cx="3307080" cy="3660401"/>
          </a:xfrm>
          <a:prstGeom prst="rect">
            <a:avLst/>
          </a:prstGeom>
        </p:spPr>
      </p:pic>
    </p:spTree>
    <p:extLst>
      <p:ext uri="{BB962C8B-B14F-4D97-AF65-F5344CB8AC3E}">
        <p14:creationId xmlns:p14="http://schemas.microsoft.com/office/powerpoint/2010/main" val="3207919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descr="http://graphics8.nytimes.com/images/2012/10/12/arts/12VOGEL1_SPAN/12VOGEL1_SPAN-article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1227" y="1685968"/>
            <a:ext cx="9042400" cy="4678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hoek 4"/>
          <p:cNvSpPr/>
          <p:nvPr/>
        </p:nvSpPr>
        <p:spPr>
          <a:xfrm>
            <a:off x="7276011" y="1331913"/>
            <a:ext cx="5047616"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4100" name="Rechthoek 5"/>
          <p:cNvSpPr>
            <a:spLocks noChangeArrowheads="1"/>
          </p:cNvSpPr>
          <p:nvPr/>
        </p:nvSpPr>
        <p:spPr bwMode="auto">
          <a:xfrm>
            <a:off x="1031967" y="485639"/>
            <a:ext cx="1042416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nl-NL" sz="3200" b="1" dirty="0">
                <a:latin typeface="Calibri" panose="020F0502020204030204" pitchFamily="34" charset="0"/>
              </a:rPr>
              <a:t>De </a:t>
            </a:r>
            <a:r>
              <a:rPr lang="en-US" altLang="nl-NL" sz="3200" b="1" dirty="0" err="1">
                <a:latin typeface="Calibri" panose="020F0502020204030204" pitchFamily="34" charset="0"/>
              </a:rPr>
              <a:t>schaduw</a:t>
            </a:r>
            <a:r>
              <a:rPr lang="en-US" altLang="nl-NL" sz="3200" b="1" dirty="0">
                <a:latin typeface="Calibri" panose="020F0502020204030204" pitchFamily="34" charset="0"/>
              </a:rPr>
              <a:t> (</a:t>
            </a:r>
            <a:r>
              <a:rPr lang="en-US" altLang="nl-NL" sz="3200" b="1" dirty="0">
                <a:solidFill>
                  <a:srgbClr val="FF0000"/>
                </a:solidFill>
                <a:latin typeface="Calibri" panose="020F0502020204030204" pitchFamily="34" charset="0"/>
              </a:rPr>
              <a:t>A</a:t>
            </a:r>
            <a:r>
              <a:rPr lang="en-US" altLang="nl-NL" sz="3200" b="1" dirty="0">
                <a:latin typeface="Calibri" panose="020F0502020204030204" pitchFamily="34" charset="0"/>
              </a:rPr>
              <a:t> + </a:t>
            </a:r>
            <a:r>
              <a:rPr lang="en-US" altLang="nl-NL" sz="3200" b="1" dirty="0">
                <a:solidFill>
                  <a:srgbClr val="FF0000"/>
                </a:solidFill>
                <a:latin typeface="Calibri" panose="020F0502020204030204" pitchFamily="34" charset="0"/>
              </a:rPr>
              <a:t>B</a:t>
            </a:r>
            <a:r>
              <a:rPr lang="en-US" altLang="nl-NL" sz="3200" b="1" dirty="0">
                <a:latin typeface="Calibri" panose="020F0502020204030204" pitchFamily="34" charset="0"/>
              </a:rPr>
              <a:t>) op </a:t>
            </a:r>
            <a:r>
              <a:rPr lang="en-US" altLang="nl-NL" sz="3200" b="1" dirty="0" err="1">
                <a:latin typeface="Calibri" panose="020F0502020204030204" pitchFamily="34" charset="0"/>
              </a:rPr>
              <a:t>deze</a:t>
            </a:r>
            <a:r>
              <a:rPr lang="en-US" altLang="nl-NL" sz="3200" b="1" dirty="0">
                <a:latin typeface="Calibri" panose="020F0502020204030204" pitchFamily="34" charset="0"/>
              </a:rPr>
              <a:t> boom </a:t>
            </a:r>
            <a:r>
              <a:rPr lang="en-US" altLang="nl-NL" sz="3200" b="1" dirty="0" err="1">
                <a:latin typeface="Calibri" panose="020F0502020204030204" pitchFamily="34" charset="0"/>
              </a:rPr>
              <a:t>noemen</a:t>
            </a:r>
            <a:r>
              <a:rPr lang="en-US" altLang="nl-NL" sz="3200" b="1" dirty="0">
                <a:latin typeface="Calibri" panose="020F0502020204030204" pitchFamily="34" charset="0"/>
              </a:rPr>
              <a:t> we</a:t>
            </a:r>
            <a:endParaRPr lang="en-US" altLang="nl-NL" sz="3200" b="1" dirty="0">
              <a:solidFill>
                <a:srgbClr val="FF0000"/>
              </a:solidFill>
              <a:latin typeface="Calibri" panose="020F0502020204030204" pitchFamily="34" charset="0"/>
            </a:endParaRPr>
          </a:p>
          <a:p>
            <a:pPr algn="ctr" eaLnBrk="1" hangingPunct="1"/>
            <a:r>
              <a:rPr lang="en-US" altLang="nl-NL" sz="2400" b="1" dirty="0">
                <a:solidFill>
                  <a:schemeClr val="bg2">
                    <a:lumMod val="50000"/>
                  </a:schemeClr>
                </a:solidFill>
                <a:latin typeface="Calibri" panose="020F0502020204030204" pitchFamily="34" charset="0"/>
              </a:rPr>
              <a:t>          </a:t>
            </a:r>
            <a:r>
              <a:rPr lang="en-US" altLang="nl-NL" sz="4000" b="1" dirty="0" err="1">
                <a:solidFill>
                  <a:schemeClr val="accent2">
                    <a:lumMod val="75000"/>
                  </a:schemeClr>
                </a:solidFill>
                <a:latin typeface="Calibri" panose="020F0502020204030204" pitchFamily="34" charset="0"/>
              </a:rPr>
              <a:t>Eigenschaduw</a:t>
            </a:r>
            <a:r>
              <a:rPr lang="en-US" altLang="nl-NL" sz="4000" b="1" dirty="0">
                <a:solidFill>
                  <a:schemeClr val="accent2">
                    <a:lumMod val="50000"/>
                  </a:schemeClr>
                </a:solidFill>
                <a:latin typeface="Calibri" panose="020F0502020204030204" pitchFamily="34" charset="0"/>
              </a:rPr>
              <a:t> </a:t>
            </a:r>
            <a:endParaRPr lang="nl-NL" altLang="nl-NL" sz="4000" b="1" dirty="0">
              <a:solidFill>
                <a:schemeClr val="accent2">
                  <a:lumMod val="50000"/>
                </a:schemeClr>
              </a:solidFill>
              <a:latin typeface="Calibri" panose="020F0502020204030204" pitchFamily="34" charset="0"/>
            </a:endParaRPr>
          </a:p>
        </p:txBody>
      </p:sp>
      <p:cxnSp>
        <p:nvCxnSpPr>
          <p:cNvPr id="10" name="Rechte verbindingslijn met pijl 9"/>
          <p:cNvCxnSpPr/>
          <p:nvPr/>
        </p:nvCxnSpPr>
        <p:spPr>
          <a:xfrm flipV="1">
            <a:off x="4367213" y="4932364"/>
            <a:ext cx="0" cy="1800225"/>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p:cNvCxnSpPr/>
          <p:nvPr/>
        </p:nvCxnSpPr>
        <p:spPr>
          <a:xfrm flipH="1" flipV="1">
            <a:off x="4583114" y="5221288"/>
            <a:ext cx="288925" cy="12954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175" name="Tekstvak 13"/>
          <p:cNvSpPr txBox="1">
            <a:spLocks noChangeArrowheads="1"/>
          </p:cNvSpPr>
          <p:nvPr/>
        </p:nvSpPr>
        <p:spPr bwMode="auto">
          <a:xfrm>
            <a:off x="3863975" y="6373813"/>
            <a:ext cx="5032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nl-NL" b="1">
                <a:solidFill>
                  <a:srgbClr val="FF0000"/>
                </a:solidFill>
              </a:rPr>
              <a:t>A</a:t>
            </a:r>
            <a:endParaRPr lang="nl-NL" altLang="nl-NL" b="1">
              <a:solidFill>
                <a:srgbClr val="FF0000"/>
              </a:solidFill>
            </a:endParaRPr>
          </a:p>
        </p:txBody>
      </p:sp>
      <p:sp>
        <p:nvSpPr>
          <p:cNvPr id="7176" name="Tekstvak 14"/>
          <p:cNvSpPr txBox="1">
            <a:spLocks noChangeArrowheads="1"/>
          </p:cNvSpPr>
          <p:nvPr/>
        </p:nvSpPr>
        <p:spPr bwMode="auto">
          <a:xfrm>
            <a:off x="4943476" y="6373813"/>
            <a:ext cx="504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nl-NL" b="1">
                <a:solidFill>
                  <a:srgbClr val="FF0000"/>
                </a:solidFill>
              </a:rPr>
              <a:t>B</a:t>
            </a:r>
            <a:endParaRPr lang="nl-NL" altLang="nl-NL" b="1">
              <a:solidFill>
                <a:srgbClr val="FF0000"/>
              </a:solidFill>
            </a:endParaRPr>
          </a:p>
        </p:txBody>
      </p:sp>
      <p:sp>
        <p:nvSpPr>
          <p:cNvPr id="4105" name="Tekstvak 18"/>
          <p:cNvSpPr txBox="1">
            <a:spLocks noChangeArrowheads="1"/>
          </p:cNvSpPr>
          <p:nvPr/>
        </p:nvSpPr>
        <p:spPr bwMode="auto">
          <a:xfrm>
            <a:off x="7391400" y="3644900"/>
            <a:ext cx="4800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nl-NL" sz="2400" b="1" dirty="0">
              <a:solidFill>
                <a:srgbClr val="FF0000"/>
              </a:solidFill>
            </a:endParaRPr>
          </a:p>
          <a:p>
            <a:pPr eaLnBrk="1" hangingPunct="1"/>
            <a:endParaRPr lang="en-US" altLang="nl-NL" sz="2400" b="1" dirty="0">
              <a:solidFill>
                <a:srgbClr val="FF0000"/>
              </a:solidFill>
            </a:endParaRPr>
          </a:p>
          <a:p>
            <a:pPr eaLnBrk="1" hangingPunct="1"/>
            <a:endParaRPr lang="nl-NL" altLang="nl-NL" sz="2400" b="1" dirty="0">
              <a:solidFill>
                <a:srgbClr val="FF0000"/>
              </a:solidFill>
            </a:endParaRPr>
          </a:p>
        </p:txBody>
      </p:sp>
      <p:sp>
        <p:nvSpPr>
          <p:cNvPr id="4106" name="Tekstvak 19"/>
          <p:cNvSpPr txBox="1">
            <a:spLocks noChangeArrowheads="1"/>
          </p:cNvSpPr>
          <p:nvPr/>
        </p:nvSpPr>
        <p:spPr bwMode="auto">
          <a:xfrm>
            <a:off x="7391400" y="1743003"/>
            <a:ext cx="4604204"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nl-NL" sz="2400" b="1" dirty="0" err="1">
                <a:solidFill>
                  <a:schemeClr val="accent2">
                    <a:lumMod val="75000"/>
                  </a:schemeClr>
                </a:solidFill>
              </a:rPr>
              <a:t>Eigenschaduw</a:t>
            </a:r>
            <a:r>
              <a:rPr lang="en-US" altLang="nl-NL" sz="2400" b="1" dirty="0">
                <a:solidFill>
                  <a:schemeClr val="accent2">
                    <a:lumMod val="75000"/>
                  </a:schemeClr>
                </a:solidFill>
              </a:rPr>
              <a:t> </a:t>
            </a:r>
            <a:r>
              <a:rPr lang="en-US" altLang="nl-NL" sz="2400" b="1" dirty="0" err="1">
                <a:solidFill>
                  <a:schemeClr val="accent2">
                    <a:lumMod val="75000"/>
                  </a:schemeClr>
                </a:solidFill>
              </a:rPr>
              <a:t>bestaat</a:t>
            </a:r>
            <a:r>
              <a:rPr lang="en-US" altLang="nl-NL" sz="2400" b="1" dirty="0">
                <a:solidFill>
                  <a:schemeClr val="accent2">
                    <a:lumMod val="75000"/>
                  </a:schemeClr>
                </a:solidFill>
              </a:rPr>
              <a:t> </a:t>
            </a:r>
            <a:r>
              <a:rPr lang="en-US" altLang="nl-NL" sz="2400" b="1" dirty="0" err="1">
                <a:solidFill>
                  <a:schemeClr val="accent2">
                    <a:lumMod val="75000"/>
                  </a:schemeClr>
                </a:solidFill>
              </a:rPr>
              <a:t>uit</a:t>
            </a:r>
            <a:r>
              <a:rPr lang="en-US" altLang="nl-NL" sz="2400" b="1" dirty="0">
                <a:solidFill>
                  <a:schemeClr val="accent2">
                    <a:lumMod val="75000"/>
                  </a:schemeClr>
                </a:solidFill>
              </a:rPr>
              <a:t>:</a:t>
            </a:r>
          </a:p>
          <a:p>
            <a:pPr eaLnBrk="1" hangingPunct="1"/>
            <a:endParaRPr lang="en-US" altLang="nl-NL" sz="2400" b="1" dirty="0">
              <a:solidFill>
                <a:schemeClr val="accent2">
                  <a:lumMod val="75000"/>
                </a:schemeClr>
              </a:solidFill>
            </a:endParaRPr>
          </a:p>
          <a:p>
            <a:pPr eaLnBrk="1" hangingPunct="1"/>
            <a:r>
              <a:rPr lang="en-US" altLang="nl-NL" sz="2400" b="1" dirty="0" err="1">
                <a:solidFill>
                  <a:schemeClr val="accent2">
                    <a:lumMod val="75000"/>
                  </a:schemeClr>
                </a:solidFill>
              </a:rPr>
              <a:t>Halfschaduw</a:t>
            </a:r>
            <a:r>
              <a:rPr lang="en-US" altLang="nl-NL" sz="2400" b="1" dirty="0">
                <a:solidFill>
                  <a:schemeClr val="accent2">
                    <a:lumMod val="50000"/>
                  </a:schemeClr>
                </a:solidFill>
              </a:rPr>
              <a:t> (</a:t>
            </a:r>
            <a:r>
              <a:rPr lang="en-US" altLang="nl-NL" sz="2400" b="1" dirty="0">
                <a:solidFill>
                  <a:srgbClr val="FF0000"/>
                </a:solidFill>
              </a:rPr>
              <a:t>A</a:t>
            </a:r>
            <a:r>
              <a:rPr lang="en-US" altLang="nl-NL" sz="2400" b="1" dirty="0">
                <a:solidFill>
                  <a:schemeClr val="accent2">
                    <a:lumMod val="50000"/>
                  </a:schemeClr>
                </a:solidFill>
              </a:rPr>
              <a:t>)</a:t>
            </a:r>
          </a:p>
          <a:p>
            <a:pPr eaLnBrk="1" hangingPunct="1"/>
            <a:r>
              <a:rPr lang="nl-NL" sz="2400" dirty="0"/>
              <a:t>is het </a:t>
            </a:r>
            <a:r>
              <a:rPr lang="nl-NL" sz="2400" b="1" dirty="0">
                <a:solidFill>
                  <a:srgbClr val="FF0000"/>
                </a:solidFill>
              </a:rPr>
              <a:t>halfdonkere</a:t>
            </a:r>
            <a:r>
              <a:rPr lang="nl-NL" sz="2400" b="1" dirty="0"/>
              <a:t> </a:t>
            </a:r>
            <a:r>
              <a:rPr lang="nl-NL" sz="2400" dirty="0"/>
              <a:t>gedeelte aan de buitenste begrenzing van een eigen- of slagschaduw. </a:t>
            </a:r>
          </a:p>
          <a:p>
            <a:pPr eaLnBrk="1" hangingPunct="1"/>
            <a:endParaRPr lang="nl-NL" sz="2400" dirty="0"/>
          </a:p>
          <a:p>
            <a:pPr eaLnBrk="1" hangingPunct="1"/>
            <a:r>
              <a:rPr lang="en-US" altLang="nl-NL" sz="2400" b="1" dirty="0" err="1">
                <a:solidFill>
                  <a:schemeClr val="accent2">
                    <a:lumMod val="75000"/>
                  </a:schemeClr>
                </a:solidFill>
              </a:rPr>
              <a:t>Kernschaduw</a:t>
            </a:r>
            <a:r>
              <a:rPr lang="en-US" altLang="nl-NL" sz="2400" b="1" dirty="0">
                <a:solidFill>
                  <a:schemeClr val="accent2">
                    <a:lumMod val="50000"/>
                  </a:schemeClr>
                </a:solidFill>
              </a:rPr>
              <a:t> (</a:t>
            </a:r>
            <a:r>
              <a:rPr lang="en-US" altLang="nl-NL" sz="2400" b="1" dirty="0">
                <a:solidFill>
                  <a:srgbClr val="FF0000"/>
                </a:solidFill>
              </a:rPr>
              <a:t>B</a:t>
            </a:r>
            <a:r>
              <a:rPr lang="en-US" altLang="nl-NL" sz="2400" b="1" dirty="0">
                <a:solidFill>
                  <a:schemeClr val="accent2">
                    <a:lumMod val="50000"/>
                  </a:schemeClr>
                </a:solidFill>
              </a:rPr>
              <a:t>)</a:t>
            </a:r>
          </a:p>
          <a:p>
            <a:pPr eaLnBrk="1" hangingPunct="1"/>
            <a:r>
              <a:rPr lang="nl-NL" sz="2400" dirty="0"/>
              <a:t>is het </a:t>
            </a:r>
            <a:r>
              <a:rPr lang="nl-NL" sz="2400" b="1" dirty="0">
                <a:solidFill>
                  <a:srgbClr val="FF0000"/>
                </a:solidFill>
              </a:rPr>
              <a:t>donkerste</a:t>
            </a:r>
            <a:r>
              <a:rPr lang="nl-NL" sz="2400" dirty="0"/>
              <a:t> gedeelte van een eigenschaduw of slagschaduw; het gebied waarin geen enkele lichtstraal kan doordringen.</a:t>
            </a:r>
          </a:p>
          <a:p>
            <a:pPr eaLnBrk="1" hangingPunct="1"/>
            <a:endParaRPr lang="en-US" altLang="nl-NL" sz="1400" b="1" dirty="0">
              <a:solidFill>
                <a:srgbClr val="FF0000"/>
              </a:solidFill>
            </a:endParaRPr>
          </a:p>
          <a:p>
            <a:pPr eaLnBrk="1" hangingPunct="1"/>
            <a:endParaRPr lang="en-US" altLang="nl-NL" sz="1400" b="1" dirty="0">
              <a:solidFill>
                <a:srgbClr val="FF0000"/>
              </a:solidFill>
            </a:endParaRPr>
          </a:p>
        </p:txBody>
      </p:sp>
      <p:pic>
        <p:nvPicPr>
          <p:cNvPr id="2" name="Afbeelding 1"/>
          <p:cNvPicPr>
            <a:picLocks noChangeAspect="1"/>
          </p:cNvPicPr>
          <p:nvPr/>
        </p:nvPicPr>
        <p:blipFill>
          <a:blip r:embed="rId3"/>
          <a:stretch>
            <a:fillRect/>
          </a:stretch>
        </p:blipFill>
        <p:spPr>
          <a:xfrm rot="5400000">
            <a:off x="-993062" y="3174875"/>
            <a:ext cx="4687845" cy="1710032"/>
          </a:xfrm>
          <a:prstGeom prst="rect">
            <a:avLst/>
          </a:prstGeom>
        </p:spPr>
      </p:pic>
    </p:spTree>
    <p:extLst>
      <p:ext uri="{BB962C8B-B14F-4D97-AF65-F5344CB8AC3E}">
        <p14:creationId xmlns:p14="http://schemas.microsoft.com/office/powerpoint/2010/main" val="38349848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100">
                                            <p:txEl>
                                              <p:pRg st="1" end="1"/>
                                            </p:txEl>
                                          </p:spTgt>
                                        </p:tgtEl>
                                        <p:attrNameLst>
                                          <p:attrName>style.visibility</p:attrName>
                                        </p:attrNameLst>
                                      </p:cBhvr>
                                      <p:to>
                                        <p:strVal val="visible"/>
                                      </p:to>
                                    </p:set>
                                    <p:anim calcmode="lin" valueType="num">
                                      <p:cBhvr additive="base">
                                        <p:cTn id="7" dur="500" fill="hold"/>
                                        <p:tgtEl>
                                          <p:spTgt spid="410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0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106">
                                            <p:txEl>
                                              <p:pRg st="2" end="2"/>
                                            </p:txEl>
                                          </p:spTgt>
                                        </p:tgtEl>
                                        <p:attrNameLst>
                                          <p:attrName>style.visibility</p:attrName>
                                        </p:attrNameLst>
                                      </p:cBhvr>
                                      <p:to>
                                        <p:strVal val="visible"/>
                                      </p:to>
                                    </p:set>
                                    <p:animEffect transition="in" filter="fade">
                                      <p:cBhvr>
                                        <p:cTn id="13" dur="500"/>
                                        <p:tgtEl>
                                          <p:spTgt spid="410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106">
                                            <p:txEl>
                                              <p:pRg st="0" end="0"/>
                                            </p:txEl>
                                          </p:spTgt>
                                        </p:tgtEl>
                                        <p:attrNameLst>
                                          <p:attrName>style.visibility</p:attrName>
                                        </p:attrNameLst>
                                      </p:cBhvr>
                                      <p:to>
                                        <p:strVal val="visible"/>
                                      </p:to>
                                    </p:set>
                                    <p:animEffect transition="in" filter="fade">
                                      <p:cBhvr>
                                        <p:cTn id="18" dur="500"/>
                                        <p:tgtEl>
                                          <p:spTgt spid="410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106">
                                            <p:txEl>
                                              <p:pRg st="3" end="3"/>
                                            </p:txEl>
                                          </p:spTgt>
                                        </p:tgtEl>
                                        <p:attrNameLst>
                                          <p:attrName>style.visibility</p:attrName>
                                        </p:attrNameLst>
                                      </p:cBhvr>
                                      <p:to>
                                        <p:strVal val="visible"/>
                                      </p:to>
                                    </p:set>
                                    <p:animEffect transition="in" filter="fade">
                                      <p:cBhvr>
                                        <p:cTn id="23" dur="500"/>
                                        <p:tgtEl>
                                          <p:spTgt spid="4106">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106">
                                            <p:txEl>
                                              <p:pRg st="5" end="5"/>
                                            </p:txEl>
                                          </p:spTgt>
                                        </p:tgtEl>
                                        <p:attrNameLst>
                                          <p:attrName>style.visibility</p:attrName>
                                        </p:attrNameLst>
                                      </p:cBhvr>
                                      <p:to>
                                        <p:strVal val="visible"/>
                                      </p:to>
                                    </p:set>
                                    <p:animEffect transition="in" filter="fade">
                                      <p:cBhvr>
                                        <p:cTn id="28" dur="500"/>
                                        <p:tgtEl>
                                          <p:spTgt spid="4106">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106">
                                            <p:txEl>
                                              <p:pRg st="6" end="6"/>
                                            </p:txEl>
                                          </p:spTgt>
                                        </p:tgtEl>
                                        <p:attrNameLst>
                                          <p:attrName>style.visibility</p:attrName>
                                        </p:attrNameLst>
                                      </p:cBhvr>
                                      <p:to>
                                        <p:strVal val="visible"/>
                                      </p:to>
                                    </p:set>
                                    <p:animEffect transition="in" filter="fade">
                                      <p:cBhvr>
                                        <p:cTn id="33" dur="500"/>
                                        <p:tgtEl>
                                          <p:spTgt spid="410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8000" dirty="0"/>
              <a:t>Schaduw tekenen</a:t>
            </a:r>
          </a:p>
        </p:txBody>
      </p:sp>
      <p:sp>
        <p:nvSpPr>
          <p:cNvPr id="3" name="Tijdelijke aanduiding voor afbeelding 2"/>
          <p:cNvSpPr>
            <a:spLocks noGrp="1"/>
          </p:cNvSpPr>
          <p:nvPr>
            <p:ph type="pic" idx="1"/>
          </p:nvPr>
        </p:nvSpPr>
        <p:spPr/>
      </p:sp>
      <p:sp>
        <p:nvSpPr>
          <p:cNvPr id="4" name="Tijdelijke aanduiding voor tekst 3"/>
          <p:cNvSpPr>
            <a:spLocks noGrp="1"/>
          </p:cNvSpPr>
          <p:nvPr>
            <p:ph type="body" sz="half" idx="2"/>
          </p:nvPr>
        </p:nvSpPr>
        <p:spPr/>
        <p:txBody>
          <a:bodyPr>
            <a:normAutofit/>
          </a:bodyPr>
          <a:lstStyle/>
          <a:p>
            <a:r>
              <a:rPr lang="nl-NL" sz="2400" dirty="0"/>
              <a:t>Ruimtelijk of 3D tekenen</a:t>
            </a:r>
          </a:p>
          <a:p>
            <a:r>
              <a:rPr lang="nl-NL" sz="2400" dirty="0"/>
              <a:t>Loskomen van het oppervlak.</a:t>
            </a:r>
          </a:p>
        </p:txBody>
      </p:sp>
      <p:pic>
        <p:nvPicPr>
          <p:cNvPr id="6" name="2uCyhMf_iDE"/>
          <p:cNvPicPr>
            <a:picLocks noRot="1" noChangeAspect="1"/>
          </p:cNvPicPr>
          <p:nvPr>
            <a:videoFile r:link="rId1"/>
          </p:nvPr>
        </p:nvPicPr>
        <p:blipFill>
          <a:blip r:embed="rId3"/>
          <a:stretch>
            <a:fillRect/>
          </a:stretch>
        </p:blipFill>
        <p:spPr>
          <a:xfrm>
            <a:off x="1966686" y="128755"/>
            <a:ext cx="8244114" cy="4637314"/>
          </a:xfrm>
          <a:prstGeom prst="rect">
            <a:avLst/>
          </a:prstGeom>
        </p:spPr>
      </p:pic>
    </p:spTree>
    <p:extLst>
      <p:ext uri="{BB962C8B-B14F-4D97-AF65-F5344CB8AC3E}">
        <p14:creationId xmlns:p14="http://schemas.microsoft.com/office/powerpoint/2010/main" val="13845363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4825F1AF-8DBC-4E3D-9F3D-688338DA83FC}"/>
    </a:ext>
  </a:extLst>
</a:theme>
</file>

<file path=docProps/app.xml><?xml version="1.0" encoding="utf-8"?>
<Properties xmlns="http://schemas.openxmlformats.org/officeDocument/2006/extended-properties" xmlns:vt="http://schemas.openxmlformats.org/officeDocument/2006/docPropsVTypes">
  <Template>Integral</Template>
  <TotalTime>1810</TotalTime>
  <Words>727</Words>
  <Application>Microsoft Office PowerPoint</Application>
  <PresentationFormat>Breedbeeld</PresentationFormat>
  <Paragraphs>109</Paragraphs>
  <Slides>15</Slides>
  <Notes>0</Notes>
  <HiddenSlides>0</HiddenSlides>
  <MMClips>2</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15</vt:i4>
      </vt:variant>
    </vt:vector>
  </HeadingPairs>
  <TitlesOfParts>
    <vt:vector size="21" baseType="lpstr">
      <vt:lpstr>Arial</vt:lpstr>
      <vt:lpstr>Calibri</vt:lpstr>
      <vt:lpstr>Tw Cen MT</vt:lpstr>
      <vt:lpstr>Tw Cen MT Condensed</vt:lpstr>
      <vt:lpstr>Wingdings 3</vt:lpstr>
      <vt:lpstr>Integraal</vt:lpstr>
      <vt:lpstr>licht  </vt:lpstr>
      <vt:lpstr>lichtrichting</vt:lpstr>
      <vt:lpstr>silhouet</vt:lpstr>
      <vt:lpstr>Soorten licht</vt:lpstr>
      <vt:lpstr>Soorten licht</vt:lpstr>
      <vt:lpstr>lichtbronnen</vt:lpstr>
      <vt:lpstr>schaduwen</vt:lpstr>
      <vt:lpstr>PowerPoint-presentatie</vt:lpstr>
      <vt:lpstr>Schaduw tekenen</vt:lpstr>
      <vt:lpstr>impressionisme</vt:lpstr>
      <vt:lpstr>PowerPoint-presentatie</vt:lpstr>
      <vt:lpstr>  </vt:lpstr>
      <vt:lpstr>OPDracht</vt:lpstr>
      <vt:lpstr>OPDracht</vt:lpstr>
      <vt:lpstr>Opdracht schaduw tekenen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COMPOSITIE</dc:title>
  <dc:creator>Tom daverveld</dc:creator>
  <cp:lastModifiedBy>Kraayvanger, MTJ (Marjolein)</cp:lastModifiedBy>
  <cp:revision>94</cp:revision>
  <dcterms:created xsi:type="dcterms:W3CDTF">2017-08-21T18:20:38Z</dcterms:created>
  <dcterms:modified xsi:type="dcterms:W3CDTF">2018-01-08T09:41:40Z</dcterms:modified>
</cp:coreProperties>
</file>